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9" r:id="rId4"/>
    <p:sldId id="260" r:id="rId5"/>
    <p:sldId id="262" r:id="rId6"/>
    <p:sldId id="263" r:id="rId7"/>
    <p:sldId id="270" r:id="rId8"/>
    <p:sldId id="268" r:id="rId9"/>
    <p:sldId id="265" r:id="rId10"/>
    <p:sldId id="271" r:id="rId11"/>
    <p:sldId id="272" r:id="rId12"/>
    <p:sldId id="278" r:id="rId13"/>
    <p:sldId id="274" r:id="rId14"/>
    <p:sldId id="277" r:id="rId15"/>
    <p:sldId id="279" r:id="rId16"/>
    <p:sldId id="280" r:id="rId17"/>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514" autoAdjust="0"/>
  </p:normalViewPr>
  <p:slideViewPr>
    <p:cSldViewPr snapToGrid="0">
      <p:cViewPr varScale="1">
        <p:scale>
          <a:sx n="83" d="100"/>
          <a:sy n="83" d="100"/>
        </p:scale>
        <p:origin x="1638" y="9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06CCEC-B439-456E-9DE9-93D6E6683C4F}" type="datetimeFigureOut">
              <a:rPr lang="hr-HR" smtClean="0"/>
              <a:t>13.9.2024.</a:t>
            </a:fld>
            <a:endParaRPr lang="hr-HR"/>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7270A6-E3E7-43D2-8837-0C5A8FB186C9}" type="slidenum">
              <a:rPr lang="hr-HR" smtClean="0"/>
              <a:t>‹#›</a:t>
            </a:fld>
            <a:endParaRPr lang="hr-HR"/>
          </a:p>
        </p:txBody>
      </p:sp>
    </p:spTree>
    <p:extLst>
      <p:ext uri="{BB962C8B-B14F-4D97-AF65-F5344CB8AC3E}">
        <p14:creationId xmlns:p14="http://schemas.microsoft.com/office/powerpoint/2010/main" val="2856818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a:p>
            <a:endParaRPr lang="hr-HR" dirty="0"/>
          </a:p>
          <a:p>
            <a:r>
              <a:rPr lang="hr-HR" dirty="0"/>
              <a:t>Danas ćemo probati odgovoriti na nekoliko pitanja – jesu li nam znanja o pravcu i kružnici dovoljna kako bi bili „sigurni” na cesti? U kakvoj su vezi matematika i sigurnost na prometnica. Odnosno s koliko se matematike svaki dan susrećemo vozeći se od škole do kuće i obrnuto?</a:t>
            </a:r>
          </a:p>
        </p:txBody>
      </p:sp>
      <p:sp>
        <p:nvSpPr>
          <p:cNvPr id="4" name="Rezervirano mjesto broja slajda 3"/>
          <p:cNvSpPr>
            <a:spLocks noGrp="1"/>
          </p:cNvSpPr>
          <p:nvPr>
            <p:ph type="sldNum" sz="quarter" idx="5"/>
          </p:nvPr>
        </p:nvSpPr>
        <p:spPr/>
        <p:txBody>
          <a:bodyPr/>
          <a:lstStyle/>
          <a:p>
            <a:fld id="{6D7270A6-E3E7-43D2-8837-0C5A8FB186C9}" type="slidenum">
              <a:rPr lang="hr-HR" smtClean="0"/>
              <a:t>1</a:t>
            </a:fld>
            <a:endParaRPr lang="hr-HR"/>
          </a:p>
        </p:txBody>
      </p:sp>
    </p:spTree>
    <p:extLst>
      <p:ext uri="{BB962C8B-B14F-4D97-AF65-F5344CB8AC3E}">
        <p14:creationId xmlns:p14="http://schemas.microsoft.com/office/powerpoint/2010/main" val="2977734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Nacrtaj na ploči kružnicu…. Dva se vozila kreću od A do B po kružnim trakama, pri čemu se njihovi smjerovi promijene za kut </a:t>
            </a:r>
            <a:r>
              <a:rPr lang="el-GR" dirty="0"/>
              <a:t>α</a:t>
            </a:r>
            <a:r>
              <a:rPr lang="hr-HR" dirty="0"/>
              <a:t>. Zašto je zavoj BF oštriji, dakle jače zakrivljen nego zavoj AE? Nije dovoljno pogledati samo promjenu smjera nego i duljinu puta. Zakrivljenost k kružnice polumjera r posvuda je ista jer je promjena smjera </a:t>
            </a:r>
            <a:r>
              <a:rPr lang="el-GR" dirty="0"/>
              <a:t>α</a:t>
            </a:r>
            <a:r>
              <a:rPr lang="hr-HR" dirty="0"/>
              <a:t> po jedinici duljine luka konstantna. Zakrivljenost je veća što je polumjer manji.</a:t>
            </a:r>
          </a:p>
        </p:txBody>
      </p:sp>
      <p:sp>
        <p:nvSpPr>
          <p:cNvPr id="4" name="Rezervirano mjesto broja slajda 3"/>
          <p:cNvSpPr>
            <a:spLocks noGrp="1"/>
          </p:cNvSpPr>
          <p:nvPr>
            <p:ph type="sldNum" sz="quarter" idx="5"/>
          </p:nvPr>
        </p:nvSpPr>
        <p:spPr/>
        <p:txBody>
          <a:bodyPr/>
          <a:lstStyle/>
          <a:p>
            <a:fld id="{6D7270A6-E3E7-43D2-8837-0C5A8FB186C9}" type="slidenum">
              <a:rPr lang="hr-HR" smtClean="0"/>
              <a:t>10</a:t>
            </a:fld>
            <a:endParaRPr lang="hr-HR"/>
          </a:p>
        </p:txBody>
      </p:sp>
    </p:spTree>
    <p:extLst>
      <p:ext uri="{BB962C8B-B14F-4D97-AF65-F5344CB8AC3E}">
        <p14:creationId xmlns:p14="http://schemas.microsoft.com/office/powerpoint/2010/main" val="73996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izračunajmo zakrivljenost kružnice radijusa 1.25 ( k= 0,8) nacrtajmo sada graf promjene zakrivljenosti za ovu stazu. … kao što vidimo pri prelasku s ravnog na kružno dolazi do skoka zakrivljenosti  s iznosa nula na neku pozitivnu vrijednosti, a to znači da pri prelasku točke B treba naglo zaokrenuti za određeni iznos. To znači opasnost od nesreće. Ali kako je matematika super postoji više primjeraka krivulja što bolje ili lošije rješavaju opisani problem. </a:t>
            </a:r>
          </a:p>
        </p:txBody>
      </p:sp>
      <p:sp>
        <p:nvSpPr>
          <p:cNvPr id="4" name="Rezervirano mjesto broja slajda 3"/>
          <p:cNvSpPr>
            <a:spLocks noGrp="1"/>
          </p:cNvSpPr>
          <p:nvPr>
            <p:ph type="sldNum" sz="quarter" idx="5"/>
          </p:nvPr>
        </p:nvSpPr>
        <p:spPr/>
        <p:txBody>
          <a:bodyPr/>
          <a:lstStyle/>
          <a:p>
            <a:fld id="{6D7270A6-E3E7-43D2-8837-0C5A8FB186C9}" type="slidenum">
              <a:rPr lang="hr-HR" smtClean="0"/>
              <a:t>11</a:t>
            </a:fld>
            <a:endParaRPr lang="hr-HR"/>
          </a:p>
        </p:txBody>
      </p:sp>
    </p:spTree>
    <p:extLst>
      <p:ext uri="{BB962C8B-B14F-4D97-AF65-F5344CB8AC3E}">
        <p14:creationId xmlns:p14="http://schemas.microsoft.com/office/powerpoint/2010/main" val="2874382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Euler švicarski matematičar, astronom i fizičar iz 18. stoljeća. Zakrivljenost Eulerove spirale razmjerna je prijeđenom putu.</a:t>
            </a:r>
          </a:p>
        </p:txBody>
      </p:sp>
      <p:sp>
        <p:nvSpPr>
          <p:cNvPr id="4" name="Rezervirano mjesto broja slajda 3"/>
          <p:cNvSpPr>
            <a:spLocks noGrp="1"/>
          </p:cNvSpPr>
          <p:nvPr>
            <p:ph type="sldNum" sz="quarter" idx="5"/>
          </p:nvPr>
        </p:nvSpPr>
        <p:spPr/>
        <p:txBody>
          <a:bodyPr/>
          <a:lstStyle/>
          <a:p>
            <a:fld id="{6D7270A6-E3E7-43D2-8837-0C5A8FB186C9}" type="slidenum">
              <a:rPr lang="hr-HR" smtClean="0"/>
              <a:t>13</a:t>
            </a:fld>
            <a:endParaRPr lang="hr-HR"/>
          </a:p>
        </p:txBody>
      </p:sp>
    </p:spTree>
    <p:extLst>
      <p:ext uri="{BB962C8B-B14F-4D97-AF65-F5344CB8AC3E}">
        <p14:creationId xmlns:p14="http://schemas.microsoft.com/office/powerpoint/2010/main" val="572415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Objasnite kritične točke na stazama! Pogledajte spektakularnu vožnju na VN Španjolske 1991.</a:t>
            </a:r>
          </a:p>
        </p:txBody>
      </p:sp>
      <p:sp>
        <p:nvSpPr>
          <p:cNvPr id="4" name="Rezervirano mjesto broja slajda 3"/>
          <p:cNvSpPr>
            <a:spLocks noGrp="1"/>
          </p:cNvSpPr>
          <p:nvPr>
            <p:ph type="sldNum" sz="quarter" idx="5"/>
          </p:nvPr>
        </p:nvSpPr>
        <p:spPr/>
        <p:txBody>
          <a:bodyPr/>
          <a:lstStyle/>
          <a:p>
            <a:fld id="{6D7270A6-E3E7-43D2-8837-0C5A8FB186C9}" type="slidenum">
              <a:rPr lang="hr-HR" smtClean="0"/>
              <a:t>14</a:t>
            </a:fld>
            <a:endParaRPr lang="hr-HR"/>
          </a:p>
        </p:txBody>
      </p:sp>
    </p:spTree>
    <p:extLst>
      <p:ext uri="{BB962C8B-B14F-4D97-AF65-F5344CB8AC3E}">
        <p14:creationId xmlns:p14="http://schemas.microsoft.com/office/powerpoint/2010/main" val="2191226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Kada vidimo ovaj znak uz cestu svi znamo da nam sijedi uspon. Znamo li svi u koju grupu spada ovaj prometni znak? </a:t>
            </a:r>
            <a:r>
              <a:rPr lang="hr-HR" i="1" dirty="0">
                <a:solidFill>
                  <a:srgbClr val="FF0000"/>
                </a:solidFill>
              </a:rPr>
              <a:t>(</a:t>
            </a:r>
            <a:r>
              <a:rPr lang="hr-HR" i="1" u="sng" dirty="0">
                <a:solidFill>
                  <a:srgbClr val="FF0000"/>
                </a:solidFill>
              </a:rPr>
              <a:t>u znakove opasnosti</a:t>
            </a:r>
            <a:r>
              <a:rPr lang="hr-HR" dirty="0"/>
              <a:t>) Kako se zove? ( </a:t>
            </a:r>
            <a:r>
              <a:rPr lang="hr-HR" i="1" u="sng" dirty="0"/>
              <a:t>opasna uzbrdica</a:t>
            </a:r>
            <a:r>
              <a:rPr lang="hr-HR" dirty="0"/>
              <a:t>)  U čemu je iskazan uspon </a:t>
            </a:r>
            <a:r>
              <a:rPr lang="hr-HR" i="1" u="sng" dirty="0"/>
              <a:t>( u postotcima) </a:t>
            </a:r>
          </a:p>
        </p:txBody>
      </p:sp>
      <p:sp>
        <p:nvSpPr>
          <p:cNvPr id="4" name="Rezervirano mjesto broja slajda 3"/>
          <p:cNvSpPr>
            <a:spLocks noGrp="1"/>
          </p:cNvSpPr>
          <p:nvPr>
            <p:ph type="sldNum" sz="quarter" idx="5"/>
          </p:nvPr>
        </p:nvSpPr>
        <p:spPr/>
        <p:txBody>
          <a:bodyPr/>
          <a:lstStyle/>
          <a:p>
            <a:fld id="{6D7270A6-E3E7-43D2-8837-0C5A8FB186C9}" type="slidenum">
              <a:rPr lang="hr-HR" smtClean="0"/>
              <a:t>2</a:t>
            </a:fld>
            <a:endParaRPr lang="hr-HR"/>
          </a:p>
        </p:txBody>
      </p:sp>
    </p:spTree>
    <p:extLst>
      <p:ext uri="{BB962C8B-B14F-4D97-AF65-F5344CB8AC3E}">
        <p14:creationId xmlns:p14="http://schemas.microsoft.com/office/powerpoint/2010/main" val="2939862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Nagib pravca se opisuje  koeficijentom smjera. Ekvivalentna mjera mu je kut nagiba </a:t>
            </a:r>
            <a:r>
              <a:rPr lang="el-GR" dirty="0"/>
              <a:t>α</a:t>
            </a:r>
            <a:r>
              <a:rPr lang="hr-HR" dirty="0"/>
              <a:t>. Intuitivno je jasno da je nagib kod pravca konstantan. Pogledajmo na konkretnom primjeru.</a:t>
            </a:r>
          </a:p>
        </p:txBody>
      </p:sp>
      <p:sp>
        <p:nvSpPr>
          <p:cNvPr id="4" name="Rezervirano mjesto broja slajda 3"/>
          <p:cNvSpPr>
            <a:spLocks noGrp="1"/>
          </p:cNvSpPr>
          <p:nvPr>
            <p:ph type="sldNum" sz="quarter" idx="5"/>
          </p:nvPr>
        </p:nvSpPr>
        <p:spPr/>
        <p:txBody>
          <a:bodyPr/>
          <a:lstStyle/>
          <a:p>
            <a:fld id="{6D7270A6-E3E7-43D2-8837-0C5A8FB186C9}" type="slidenum">
              <a:rPr lang="hr-HR" smtClean="0"/>
              <a:t>3</a:t>
            </a:fld>
            <a:endParaRPr lang="hr-HR"/>
          </a:p>
        </p:txBody>
      </p:sp>
    </p:spTree>
    <p:extLst>
      <p:ext uri="{BB962C8B-B14F-4D97-AF65-F5344CB8AC3E}">
        <p14:creationId xmlns:p14="http://schemas.microsoft.com/office/powerpoint/2010/main" val="398454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Istaknuti trokuti su slični, te zbog toga možemo pogledati omjer vertikalnog i horizontalnog prirasta. Molim vas na crtežu ispišite priraste. Što možemo zaključiti? Kažemo da je omjer konstantan te zbog toga možemo uvesti koeficijent smjera. Vratimo se na naš prometni znak.</a:t>
            </a:r>
          </a:p>
        </p:txBody>
      </p:sp>
      <p:sp>
        <p:nvSpPr>
          <p:cNvPr id="4" name="Rezervirano mjesto broja slajda 3"/>
          <p:cNvSpPr>
            <a:spLocks noGrp="1"/>
          </p:cNvSpPr>
          <p:nvPr>
            <p:ph type="sldNum" sz="quarter" idx="5"/>
          </p:nvPr>
        </p:nvSpPr>
        <p:spPr/>
        <p:txBody>
          <a:bodyPr/>
          <a:lstStyle/>
          <a:p>
            <a:fld id="{6D7270A6-E3E7-43D2-8837-0C5A8FB186C9}" type="slidenum">
              <a:rPr lang="hr-HR" smtClean="0"/>
              <a:t>4</a:t>
            </a:fld>
            <a:endParaRPr lang="hr-HR"/>
          </a:p>
        </p:txBody>
      </p:sp>
    </p:spTree>
    <p:extLst>
      <p:ext uri="{BB962C8B-B14F-4D97-AF65-F5344CB8AC3E}">
        <p14:creationId xmlns:p14="http://schemas.microsoft.com/office/powerpoint/2010/main" val="1171908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a:t>12% znači za </a:t>
            </a:r>
            <a:r>
              <a:rPr lang="el-GR" dirty="0"/>
              <a:t>Δ</a:t>
            </a:r>
            <a:r>
              <a:rPr lang="hr-HR" dirty="0"/>
              <a:t>x u horizontalnom smjeru ( 100 m) porast ceste iznosi </a:t>
            </a:r>
            <a:r>
              <a:rPr lang="el-GR" dirty="0"/>
              <a:t>Δ</a:t>
            </a:r>
            <a:r>
              <a:rPr lang="hr-HR" dirty="0"/>
              <a:t>y ( 12 m). Još uvijek nismo odgovorili koliko je kut nagiba? Pogledajmo dobiveni trokut. Kakav je to trokut? Koju trigonometrijsku funkciju to možemo primijeniti kako bi izračunali traženi kut? </a:t>
            </a:r>
          </a:p>
          <a:p>
            <a:endParaRPr lang="hr-HR" dirty="0"/>
          </a:p>
        </p:txBody>
      </p:sp>
      <p:sp>
        <p:nvSpPr>
          <p:cNvPr id="4" name="Rezervirano mjesto broja slajda 3"/>
          <p:cNvSpPr>
            <a:spLocks noGrp="1"/>
          </p:cNvSpPr>
          <p:nvPr>
            <p:ph type="sldNum" sz="quarter" idx="5"/>
          </p:nvPr>
        </p:nvSpPr>
        <p:spPr/>
        <p:txBody>
          <a:bodyPr/>
          <a:lstStyle/>
          <a:p>
            <a:fld id="{6D7270A6-E3E7-43D2-8837-0C5A8FB186C9}" type="slidenum">
              <a:rPr lang="hr-HR" smtClean="0"/>
              <a:t>5</a:t>
            </a:fld>
            <a:endParaRPr lang="hr-HR"/>
          </a:p>
        </p:txBody>
      </p:sp>
    </p:spTree>
    <p:extLst>
      <p:ext uri="{BB962C8B-B14F-4D97-AF65-F5344CB8AC3E}">
        <p14:creationId xmlns:p14="http://schemas.microsoft.com/office/powerpoint/2010/main" val="3977091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DZ: Nađi najveći i najmanji nagib te ih prebaci u postotak. Koliko iznosi kut pri nagibu 100% , a koliko pri nagibu 200%. Interpretiraj podatke!</a:t>
            </a:r>
          </a:p>
        </p:txBody>
      </p:sp>
      <p:sp>
        <p:nvSpPr>
          <p:cNvPr id="4" name="Rezervirano mjesto broja slajda 3"/>
          <p:cNvSpPr>
            <a:spLocks noGrp="1"/>
          </p:cNvSpPr>
          <p:nvPr>
            <p:ph type="sldNum" sz="quarter" idx="5"/>
          </p:nvPr>
        </p:nvSpPr>
        <p:spPr/>
        <p:txBody>
          <a:bodyPr/>
          <a:lstStyle/>
          <a:p>
            <a:fld id="{6D7270A6-E3E7-43D2-8837-0C5A8FB186C9}" type="slidenum">
              <a:rPr lang="hr-HR" smtClean="0"/>
              <a:t>6</a:t>
            </a:fld>
            <a:endParaRPr lang="hr-HR"/>
          </a:p>
        </p:txBody>
      </p:sp>
    </p:spTree>
    <p:extLst>
      <p:ext uri="{BB962C8B-B14F-4D97-AF65-F5344CB8AC3E}">
        <p14:creationId xmlns:p14="http://schemas.microsoft.com/office/powerpoint/2010/main" val="2204178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Pogledajmo ovaj znak. </a:t>
            </a:r>
          </a:p>
        </p:txBody>
      </p:sp>
      <p:sp>
        <p:nvSpPr>
          <p:cNvPr id="4" name="Rezervirano mjesto broja slajda 3"/>
          <p:cNvSpPr>
            <a:spLocks noGrp="1"/>
          </p:cNvSpPr>
          <p:nvPr>
            <p:ph type="sldNum" sz="quarter" idx="5"/>
          </p:nvPr>
        </p:nvSpPr>
        <p:spPr/>
        <p:txBody>
          <a:bodyPr/>
          <a:lstStyle/>
          <a:p>
            <a:fld id="{6D7270A6-E3E7-43D2-8837-0C5A8FB186C9}" type="slidenum">
              <a:rPr lang="hr-HR" smtClean="0"/>
              <a:t>7</a:t>
            </a:fld>
            <a:endParaRPr lang="hr-HR"/>
          </a:p>
        </p:txBody>
      </p:sp>
    </p:spTree>
    <p:extLst>
      <p:ext uri="{BB962C8B-B14F-4D97-AF65-F5344CB8AC3E}">
        <p14:creationId xmlns:p14="http://schemas.microsoft.com/office/powerpoint/2010/main" val="4124875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Pogledajmo ovo stazu za utrke. Sastoji se od dva paralelna pravca spojena dvama polukružnim dijelovima. Trake polukružnih dijelova su koncentrične.</a:t>
            </a:r>
          </a:p>
        </p:txBody>
      </p:sp>
      <p:sp>
        <p:nvSpPr>
          <p:cNvPr id="4" name="Rezervirano mjesto broja slajda 3"/>
          <p:cNvSpPr>
            <a:spLocks noGrp="1"/>
          </p:cNvSpPr>
          <p:nvPr>
            <p:ph type="sldNum" sz="quarter" idx="5"/>
          </p:nvPr>
        </p:nvSpPr>
        <p:spPr/>
        <p:txBody>
          <a:bodyPr/>
          <a:lstStyle/>
          <a:p>
            <a:fld id="{6D7270A6-E3E7-43D2-8837-0C5A8FB186C9}" type="slidenum">
              <a:rPr lang="hr-HR" smtClean="0"/>
              <a:t>8</a:t>
            </a:fld>
            <a:endParaRPr lang="hr-HR"/>
          </a:p>
        </p:txBody>
      </p:sp>
    </p:spTree>
    <p:extLst>
      <p:ext uri="{BB962C8B-B14F-4D97-AF65-F5344CB8AC3E}">
        <p14:creationId xmlns:p14="http://schemas.microsoft.com/office/powerpoint/2010/main" val="3035916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sz="1200" kern="1200" dirty="0">
                <a:solidFill>
                  <a:schemeClr val="tx1"/>
                </a:solidFill>
                <a:effectLst/>
                <a:latin typeface="+mn-lt"/>
                <a:ea typeface="+mn-ea"/>
                <a:cs typeface="+mn-cs"/>
              </a:rPr>
              <a:t>Ako mu je brzina dovoljno velika, pri prijelazu s ravnog na kružni izletjet će iz traka. Naime, pri prelasku preko točaka P i Q vozilo naglo mijenja smjer. Ta je promjena veća što je krivulja uža, tj. što je manji polumjer kružnog luka. Stoga se na modelu ispred svakog od ta dva mjesta prijelaza nalazi upozorenje – opasan lijevi zavoj. Na kraju svakog kružnog luka ponovo prijeti opasnost – samo je tu zbog smanjenje brzine manja.</a:t>
            </a:r>
          </a:p>
          <a:p>
            <a:r>
              <a:rPr lang="hr-HR" sz="1200" kern="1200" dirty="0">
                <a:solidFill>
                  <a:schemeClr val="tx1"/>
                </a:solidFill>
                <a:effectLst/>
                <a:latin typeface="+mn-lt"/>
                <a:ea typeface="+mn-ea"/>
                <a:cs typeface="+mn-cs"/>
              </a:rPr>
              <a:t>Kod autocesta i kolosijeka takvi opasni prijelazi nisu dopustivi. Kako bi se povećala sigurnost i udobnost vožnje, ravne i kružne te kružne i kružne dionice povezuju se zaobljenim dijelovima. Vezano uz to, bavimo se pojmovima nagiba i zakrivljenosti.</a:t>
            </a:r>
          </a:p>
          <a:p>
            <a:endParaRPr lang="hr-HR" dirty="0"/>
          </a:p>
        </p:txBody>
      </p:sp>
      <p:sp>
        <p:nvSpPr>
          <p:cNvPr id="4" name="Rezervirano mjesto broja slajda 3"/>
          <p:cNvSpPr>
            <a:spLocks noGrp="1"/>
          </p:cNvSpPr>
          <p:nvPr>
            <p:ph type="sldNum" sz="quarter" idx="5"/>
          </p:nvPr>
        </p:nvSpPr>
        <p:spPr/>
        <p:txBody>
          <a:bodyPr/>
          <a:lstStyle/>
          <a:p>
            <a:fld id="{6D7270A6-E3E7-43D2-8837-0C5A8FB186C9}" type="slidenum">
              <a:rPr lang="hr-HR" smtClean="0"/>
              <a:t>9</a:t>
            </a:fld>
            <a:endParaRPr lang="hr-HR"/>
          </a:p>
        </p:txBody>
      </p:sp>
    </p:spTree>
    <p:extLst>
      <p:ext uri="{BB962C8B-B14F-4D97-AF65-F5344CB8AC3E}">
        <p14:creationId xmlns:p14="http://schemas.microsoft.com/office/powerpoint/2010/main" val="2635225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9B684DC-1300-4B63-9239-CCCF0A41F8B7}"/>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id="{0E6C5735-9C4B-4C57-8C09-B3EC420994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BBEDC0DA-9395-451F-A97A-177FFE908F86}"/>
              </a:ext>
            </a:extLst>
          </p:cNvPr>
          <p:cNvSpPr>
            <a:spLocks noGrp="1"/>
          </p:cNvSpPr>
          <p:nvPr>
            <p:ph type="dt" sz="half" idx="10"/>
          </p:nvPr>
        </p:nvSpPr>
        <p:spPr/>
        <p:txBody>
          <a:bodyPr/>
          <a:lstStyle/>
          <a:p>
            <a:fld id="{2B9951D6-0FD3-4958-B3D8-DAB53198BB45}" type="datetime1">
              <a:rPr lang="hr-HR" smtClean="0"/>
              <a:t>13.9.2024.</a:t>
            </a:fld>
            <a:endParaRPr lang="hr-HR"/>
          </a:p>
        </p:txBody>
      </p:sp>
      <p:sp>
        <p:nvSpPr>
          <p:cNvPr id="5" name="Rezervirano mjesto podnožja 4">
            <a:extLst>
              <a:ext uri="{FF2B5EF4-FFF2-40B4-BE49-F238E27FC236}">
                <a16:creationId xmlns:a16="http://schemas.microsoft.com/office/drawing/2014/main" id="{02675990-3F0B-44C3-8E0F-04F95E0674E4}"/>
              </a:ext>
            </a:extLst>
          </p:cNvPr>
          <p:cNvSpPr>
            <a:spLocks noGrp="1"/>
          </p:cNvSpPr>
          <p:nvPr>
            <p:ph type="ftr" sz="quarter" idx="11"/>
          </p:nvPr>
        </p:nvSpPr>
        <p:spPr/>
        <p:txBody>
          <a:bodyPr/>
          <a:lstStyle/>
          <a:p>
            <a:r>
              <a:rPr lang="hr-HR"/>
              <a:t>Matematika na prometnicama</a:t>
            </a:r>
          </a:p>
        </p:txBody>
      </p:sp>
      <p:sp>
        <p:nvSpPr>
          <p:cNvPr id="6" name="Rezervirano mjesto broja slajda 5">
            <a:extLst>
              <a:ext uri="{FF2B5EF4-FFF2-40B4-BE49-F238E27FC236}">
                <a16:creationId xmlns:a16="http://schemas.microsoft.com/office/drawing/2014/main" id="{9DC0408F-DDFE-402F-906E-223849FBE6E6}"/>
              </a:ext>
            </a:extLst>
          </p:cNvPr>
          <p:cNvSpPr>
            <a:spLocks noGrp="1"/>
          </p:cNvSpPr>
          <p:nvPr>
            <p:ph type="sldNum" sz="quarter" idx="12"/>
          </p:nvPr>
        </p:nvSpPr>
        <p:spPr/>
        <p:txBody>
          <a:bodyPr/>
          <a:lstStyle/>
          <a:p>
            <a:fld id="{1745D983-2530-4B90-8053-CBCA1B9F027E}" type="slidenum">
              <a:rPr lang="hr-HR" smtClean="0"/>
              <a:t>‹#›</a:t>
            </a:fld>
            <a:endParaRPr lang="hr-HR"/>
          </a:p>
        </p:txBody>
      </p:sp>
    </p:spTree>
    <p:extLst>
      <p:ext uri="{BB962C8B-B14F-4D97-AF65-F5344CB8AC3E}">
        <p14:creationId xmlns:p14="http://schemas.microsoft.com/office/powerpoint/2010/main" val="1080337518"/>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0E418C0-C451-455F-BC23-415FE0A4A8B2}"/>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A15C33E8-84E6-4836-884D-12432A819FBB}"/>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4C0873C6-5EAB-42D2-A643-AA41B7ABA000}"/>
              </a:ext>
            </a:extLst>
          </p:cNvPr>
          <p:cNvSpPr>
            <a:spLocks noGrp="1"/>
          </p:cNvSpPr>
          <p:nvPr>
            <p:ph type="dt" sz="half" idx="10"/>
          </p:nvPr>
        </p:nvSpPr>
        <p:spPr/>
        <p:txBody>
          <a:bodyPr/>
          <a:lstStyle/>
          <a:p>
            <a:fld id="{830D3DD3-9C2F-4D2F-9AD1-AA653B17A6EA}" type="datetime1">
              <a:rPr lang="hr-HR" smtClean="0"/>
              <a:t>13.9.2024.</a:t>
            </a:fld>
            <a:endParaRPr lang="hr-HR"/>
          </a:p>
        </p:txBody>
      </p:sp>
      <p:sp>
        <p:nvSpPr>
          <p:cNvPr id="5" name="Rezervirano mjesto podnožja 4">
            <a:extLst>
              <a:ext uri="{FF2B5EF4-FFF2-40B4-BE49-F238E27FC236}">
                <a16:creationId xmlns:a16="http://schemas.microsoft.com/office/drawing/2014/main" id="{C5688995-BA0B-477C-AD3C-1B63D6253A09}"/>
              </a:ext>
            </a:extLst>
          </p:cNvPr>
          <p:cNvSpPr>
            <a:spLocks noGrp="1"/>
          </p:cNvSpPr>
          <p:nvPr>
            <p:ph type="ftr" sz="quarter" idx="11"/>
          </p:nvPr>
        </p:nvSpPr>
        <p:spPr/>
        <p:txBody>
          <a:bodyPr/>
          <a:lstStyle/>
          <a:p>
            <a:r>
              <a:rPr lang="hr-HR"/>
              <a:t>Matematika na prometnicama</a:t>
            </a:r>
          </a:p>
        </p:txBody>
      </p:sp>
      <p:sp>
        <p:nvSpPr>
          <p:cNvPr id="6" name="Rezervirano mjesto broja slajda 5">
            <a:extLst>
              <a:ext uri="{FF2B5EF4-FFF2-40B4-BE49-F238E27FC236}">
                <a16:creationId xmlns:a16="http://schemas.microsoft.com/office/drawing/2014/main" id="{F7110EAA-C21D-48FE-A920-5A1CFD4C125B}"/>
              </a:ext>
            </a:extLst>
          </p:cNvPr>
          <p:cNvSpPr>
            <a:spLocks noGrp="1"/>
          </p:cNvSpPr>
          <p:nvPr>
            <p:ph type="sldNum" sz="quarter" idx="12"/>
          </p:nvPr>
        </p:nvSpPr>
        <p:spPr/>
        <p:txBody>
          <a:bodyPr/>
          <a:lstStyle/>
          <a:p>
            <a:fld id="{1745D983-2530-4B90-8053-CBCA1B9F027E}" type="slidenum">
              <a:rPr lang="hr-HR" smtClean="0"/>
              <a:t>‹#›</a:t>
            </a:fld>
            <a:endParaRPr lang="hr-HR"/>
          </a:p>
        </p:txBody>
      </p:sp>
    </p:spTree>
    <p:extLst>
      <p:ext uri="{BB962C8B-B14F-4D97-AF65-F5344CB8AC3E}">
        <p14:creationId xmlns:p14="http://schemas.microsoft.com/office/powerpoint/2010/main" val="121409430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1B5A48B0-6FD8-4EDC-B5B5-9CF8727AD353}"/>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467F21E3-0335-44EB-9D8A-1D0C70BF5A67}"/>
              </a:ext>
            </a:extLst>
          </p:cNvPr>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CF433A91-5382-48EB-83E0-E1188BA1F904}"/>
              </a:ext>
            </a:extLst>
          </p:cNvPr>
          <p:cNvSpPr>
            <a:spLocks noGrp="1"/>
          </p:cNvSpPr>
          <p:nvPr>
            <p:ph type="dt" sz="half" idx="10"/>
          </p:nvPr>
        </p:nvSpPr>
        <p:spPr/>
        <p:txBody>
          <a:bodyPr/>
          <a:lstStyle/>
          <a:p>
            <a:fld id="{D4F3A627-C4C7-407C-B999-0738025A984A}" type="datetime1">
              <a:rPr lang="hr-HR" smtClean="0"/>
              <a:t>13.9.2024.</a:t>
            </a:fld>
            <a:endParaRPr lang="hr-HR"/>
          </a:p>
        </p:txBody>
      </p:sp>
      <p:sp>
        <p:nvSpPr>
          <p:cNvPr id="5" name="Rezervirano mjesto podnožja 4">
            <a:extLst>
              <a:ext uri="{FF2B5EF4-FFF2-40B4-BE49-F238E27FC236}">
                <a16:creationId xmlns:a16="http://schemas.microsoft.com/office/drawing/2014/main" id="{1F34D094-8E33-4C97-A4DC-788257C5F3BD}"/>
              </a:ext>
            </a:extLst>
          </p:cNvPr>
          <p:cNvSpPr>
            <a:spLocks noGrp="1"/>
          </p:cNvSpPr>
          <p:nvPr>
            <p:ph type="ftr" sz="quarter" idx="11"/>
          </p:nvPr>
        </p:nvSpPr>
        <p:spPr/>
        <p:txBody>
          <a:bodyPr/>
          <a:lstStyle/>
          <a:p>
            <a:r>
              <a:rPr lang="hr-HR"/>
              <a:t>Matematika na prometnicama</a:t>
            </a:r>
          </a:p>
        </p:txBody>
      </p:sp>
      <p:sp>
        <p:nvSpPr>
          <p:cNvPr id="6" name="Rezervirano mjesto broja slajda 5">
            <a:extLst>
              <a:ext uri="{FF2B5EF4-FFF2-40B4-BE49-F238E27FC236}">
                <a16:creationId xmlns:a16="http://schemas.microsoft.com/office/drawing/2014/main" id="{892A7818-398C-4846-A84C-A85F933409FC}"/>
              </a:ext>
            </a:extLst>
          </p:cNvPr>
          <p:cNvSpPr>
            <a:spLocks noGrp="1"/>
          </p:cNvSpPr>
          <p:nvPr>
            <p:ph type="sldNum" sz="quarter" idx="12"/>
          </p:nvPr>
        </p:nvSpPr>
        <p:spPr/>
        <p:txBody>
          <a:bodyPr/>
          <a:lstStyle/>
          <a:p>
            <a:fld id="{1745D983-2530-4B90-8053-CBCA1B9F027E}" type="slidenum">
              <a:rPr lang="hr-HR" smtClean="0"/>
              <a:t>‹#›</a:t>
            </a:fld>
            <a:endParaRPr lang="hr-HR"/>
          </a:p>
        </p:txBody>
      </p:sp>
    </p:spTree>
    <p:extLst>
      <p:ext uri="{BB962C8B-B14F-4D97-AF65-F5344CB8AC3E}">
        <p14:creationId xmlns:p14="http://schemas.microsoft.com/office/powerpoint/2010/main" val="335416506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71ECC8D-4CE2-444F-8B96-418E994C0B02}"/>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213EC4E7-19DC-4A8D-BC26-4BD5A5DDDA25}"/>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EE85D1F9-D39C-4CA2-BCAA-0EFBA28B46C3}"/>
              </a:ext>
            </a:extLst>
          </p:cNvPr>
          <p:cNvSpPr>
            <a:spLocks noGrp="1"/>
          </p:cNvSpPr>
          <p:nvPr>
            <p:ph type="dt" sz="half" idx="10"/>
          </p:nvPr>
        </p:nvSpPr>
        <p:spPr/>
        <p:txBody>
          <a:bodyPr/>
          <a:lstStyle/>
          <a:p>
            <a:fld id="{8E223042-A254-43FB-A051-F606F175514E}" type="datetime1">
              <a:rPr lang="hr-HR" smtClean="0"/>
              <a:t>13.9.2024.</a:t>
            </a:fld>
            <a:endParaRPr lang="hr-HR"/>
          </a:p>
        </p:txBody>
      </p:sp>
      <p:sp>
        <p:nvSpPr>
          <p:cNvPr id="5" name="Rezervirano mjesto podnožja 4">
            <a:extLst>
              <a:ext uri="{FF2B5EF4-FFF2-40B4-BE49-F238E27FC236}">
                <a16:creationId xmlns:a16="http://schemas.microsoft.com/office/drawing/2014/main" id="{4B73BEFE-133B-4103-91AD-64F83ACB58F3}"/>
              </a:ext>
            </a:extLst>
          </p:cNvPr>
          <p:cNvSpPr>
            <a:spLocks noGrp="1"/>
          </p:cNvSpPr>
          <p:nvPr>
            <p:ph type="ftr" sz="quarter" idx="11"/>
          </p:nvPr>
        </p:nvSpPr>
        <p:spPr/>
        <p:txBody>
          <a:bodyPr/>
          <a:lstStyle/>
          <a:p>
            <a:r>
              <a:rPr lang="hr-HR"/>
              <a:t>Matematika na prometnicama</a:t>
            </a:r>
          </a:p>
        </p:txBody>
      </p:sp>
      <p:sp>
        <p:nvSpPr>
          <p:cNvPr id="6" name="Rezervirano mjesto broja slajda 5">
            <a:extLst>
              <a:ext uri="{FF2B5EF4-FFF2-40B4-BE49-F238E27FC236}">
                <a16:creationId xmlns:a16="http://schemas.microsoft.com/office/drawing/2014/main" id="{4BAAC8B7-0A8F-402E-B2D9-1B86D0B43C55}"/>
              </a:ext>
            </a:extLst>
          </p:cNvPr>
          <p:cNvSpPr>
            <a:spLocks noGrp="1"/>
          </p:cNvSpPr>
          <p:nvPr>
            <p:ph type="sldNum" sz="quarter" idx="12"/>
          </p:nvPr>
        </p:nvSpPr>
        <p:spPr/>
        <p:txBody>
          <a:bodyPr/>
          <a:lstStyle/>
          <a:p>
            <a:fld id="{1745D983-2530-4B90-8053-CBCA1B9F027E}" type="slidenum">
              <a:rPr lang="hr-HR" smtClean="0"/>
              <a:t>‹#›</a:t>
            </a:fld>
            <a:endParaRPr lang="hr-HR"/>
          </a:p>
        </p:txBody>
      </p:sp>
    </p:spTree>
    <p:extLst>
      <p:ext uri="{BB962C8B-B14F-4D97-AF65-F5344CB8AC3E}">
        <p14:creationId xmlns:p14="http://schemas.microsoft.com/office/powerpoint/2010/main" val="239072589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8E8A90F-2599-461E-AA29-9DBB5BAE0FB4}"/>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id="{3159D71C-6820-4B2D-8F91-731820ACCA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Rezervirano mjesto datuma 3">
            <a:extLst>
              <a:ext uri="{FF2B5EF4-FFF2-40B4-BE49-F238E27FC236}">
                <a16:creationId xmlns:a16="http://schemas.microsoft.com/office/drawing/2014/main" id="{E92919C1-C10B-44C2-96A4-6D4B7E695E4F}"/>
              </a:ext>
            </a:extLst>
          </p:cNvPr>
          <p:cNvSpPr>
            <a:spLocks noGrp="1"/>
          </p:cNvSpPr>
          <p:nvPr>
            <p:ph type="dt" sz="half" idx="10"/>
          </p:nvPr>
        </p:nvSpPr>
        <p:spPr/>
        <p:txBody>
          <a:bodyPr/>
          <a:lstStyle/>
          <a:p>
            <a:fld id="{42A430FC-A2C5-4B01-A8B8-157F5FF5C584}" type="datetime1">
              <a:rPr lang="hr-HR" smtClean="0"/>
              <a:t>13.9.2024.</a:t>
            </a:fld>
            <a:endParaRPr lang="hr-HR"/>
          </a:p>
        </p:txBody>
      </p:sp>
      <p:sp>
        <p:nvSpPr>
          <p:cNvPr id="5" name="Rezervirano mjesto podnožja 4">
            <a:extLst>
              <a:ext uri="{FF2B5EF4-FFF2-40B4-BE49-F238E27FC236}">
                <a16:creationId xmlns:a16="http://schemas.microsoft.com/office/drawing/2014/main" id="{739F8BB8-7857-41C4-B712-4F0479E0F814}"/>
              </a:ext>
            </a:extLst>
          </p:cNvPr>
          <p:cNvSpPr>
            <a:spLocks noGrp="1"/>
          </p:cNvSpPr>
          <p:nvPr>
            <p:ph type="ftr" sz="quarter" idx="11"/>
          </p:nvPr>
        </p:nvSpPr>
        <p:spPr/>
        <p:txBody>
          <a:bodyPr/>
          <a:lstStyle/>
          <a:p>
            <a:r>
              <a:rPr lang="hr-HR"/>
              <a:t>Matematika na prometnicama</a:t>
            </a:r>
          </a:p>
        </p:txBody>
      </p:sp>
      <p:sp>
        <p:nvSpPr>
          <p:cNvPr id="6" name="Rezervirano mjesto broja slajda 5">
            <a:extLst>
              <a:ext uri="{FF2B5EF4-FFF2-40B4-BE49-F238E27FC236}">
                <a16:creationId xmlns:a16="http://schemas.microsoft.com/office/drawing/2014/main" id="{860B5EA0-F85F-4F6E-841B-57FF67846F5E}"/>
              </a:ext>
            </a:extLst>
          </p:cNvPr>
          <p:cNvSpPr>
            <a:spLocks noGrp="1"/>
          </p:cNvSpPr>
          <p:nvPr>
            <p:ph type="sldNum" sz="quarter" idx="12"/>
          </p:nvPr>
        </p:nvSpPr>
        <p:spPr/>
        <p:txBody>
          <a:bodyPr/>
          <a:lstStyle/>
          <a:p>
            <a:fld id="{1745D983-2530-4B90-8053-CBCA1B9F027E}" type="slidenum">
              <a:rPr lang="hr-HR" smtClean="0"/>
              <a:t>‹#›</a:t>
            </a:fld>
            <a:endParaRPr lang="hr-HR"/>
          </a:p>
        </p:txBody>
      </p:sp>
    </p:spTree>
    <p:extLst>
      <p:ext uri="{BB962C8B-B14F-4D97-AF65-F5344CB8AC3E}">
        <p14:creationId xmlns:p14="http://schemas.microsoft.com/office/powerpoint/2010/main" val="261612759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D3D83C8-0554-4C33-A626-E16388C09021}"/>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4944A472-1788-46D8-9688-5609E6C47D55}"/>
              </a:ext>
            </a:extLst>
          </p:cNvPr>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sadržaja 3">
            <a:extLst>
              <a:ext uri="{FF2B5EF4-FFF2-40B4-BE49-F238E27FC236}">
                <a16:creationId xmlns:a16="http://schemas.microsoft.com/office/drawing/2014/main" id="{E4EDE12A-4A3D-4833-A119-7EF7E96B2A8E}"/>
              </a:ext>
            </a:extLst>
          </p:cNvPr>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datuma 4">
            <a:extLst>
              <a:ext uri="{FF2B5EF4-FFF2-40B4-BE49-F238E27FC236}">
                <a16:creationId xmlns:a16="http://schemas.microsoft.com/office/drawing/2014/main" id="{4E712D99-3BB9-45B2-A9B2-620B8C6B85C7}"/>
              </a:ext>
            </a:extLst>
          </p:cNvPr>
          <p:cNvSpPr>
            <a:spLocks noGrp="1"/>
          </p:cNvSpPr>
          <p:nvPr>
            <p:ph type="dt" sz="half" idx="10"/>
          </p:nvPr>
        </p:nvSpPr>
        <p:spPr/>
        <p:txBody>
          <a:bodyPr/>
          <a:lstStyle/>
          <a:p>
            <a:fld id="{5D7AABCF-38EF-4542-9E7B-1A8F00CB4441}" type="datetime1">
              <a:rPr lang="hr-HR" smtClean="0"/>
              <a:t>13.9.2024.</a:t>
            </a:fld>
            <a:endParaRPr lang="hr-HR"/>
          </a:p>
        </p:txBody>
      </p:sp>
      <p:sp>
        <p:nvSpPr>
          <p:cNvPr id="6" name="Rezervirano mjesto podnožja 5">
            <a:extLst>
              <a:ext uri="{FF2B5EF4-FFF2-40B4-BE49-F238E27FC236}">
                <a16:creationId xmlns:a16="http://schemas.microsoft.com/office/drawing/2014/main" id="{8D78F745-9C3C-4429-9BD7-8DAFB1019B81}"/>
              </a:ext>
            </a:extLst>
          </p:cNvPr>
          <p:cNvSpPr>
            <a:spLocks noGrp="1"/>
          </p:cNvSpPr>
          <p:nvPr>
            <p:ph type="ftr" sz="quarter" idx="11"/>
          </p:nvPr>
        </p:nvSpPr>
        <p:spPr/>
        <p:txBody>
          <a:bodyPr/>
          <a:lstStyle/>
          <a:p>
            <a:r>
              <a:rPr lang="hr-HR"/>
              <a:t>Matematika na prometnicama</a:t>
            </a:r>
          </a:p>
        </p:txBody>
      </p:sp>
      <p:sp>
        <p:nvSpPr>
          <p:cNvPr id="7" name="Rezervirano mjesto broja slajda 6">
            <a:extLst>
              <a:ext uri="{FF2B5EF4-FFF2-40B4-BE49-F238E27FC236}">
                <a16:creationId xmlns:a16="http://schemas.microsoft.com/office/drawing/2014/main" id="{D2FDB085-BEBF-4A71-9DE1-88A6527B2DE5}"/>
              </a:ext>
            </a:extLst>
          </p:cNvPr>
          <p:cNvSpPr>
            <a:spLocks noGrp="1"/>
          </p:cNvSpPr>
          <p:nvPr>
            <p:ph type="sldNum" sz="quarter" idx="12"/>
          </p:nvPr>
        </p:nvSpPr>
        <p:spPr/>
        <p:txBody>
          <a:bodyPr/>
          <a:lstStyle/>
          <a:p>
            <a:fld id="{1745D983-2530-4B90-8053-CBCA1B9F027E}" type="slidenum">
              <a:rPr lang="hr-HR" smtClean="0"/>
              <a:t>‹#›</a:t>
            </a:fld>
            <a:endParaRPr lang="hr-HR"/>
          </a:p>
        </p:txBody>
      </p:sp>
    </p:spTree>
    <p:extLst>
      <p:ext uri="{BB962C8B-B14F-4D97-AF65-F5344CB8AC3E}">
        <p14:creationId xmlns:p14="http://schemas.microsoft.com/office/powerpoint/2010/main" val="272711958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2E5915A-2EF9-4E40-BFEF-BBC8DF3E1146}"/>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B0D44246-39F1-495C-A3F2-DFB32EA6EF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a16="http://schemas.microsoft.com/office/drawing/2014/main" id="{2AA8DD6A-8DD0-4D52-9766-0C4769E6A11B}"/>
              </a:ext>
            </a:extLst>
          </p:cNvPr>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teksta 4">
            <a:extLst>
              <a:ext uri="{FF2B5EF4-FFF2-40B4-BE49-F238E27FC236}">
                <a16:creationId xmlns:a16="http://schemas.microsoft.com/office/drawing/2014/main" id="{33ED9D4C-1737-41C3-84EA-5FC061D2C9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a:extLst>
              <a:ext uri="{FF2B5EF4-FFF2-40B4-BE49-F238E27FC236}">
                <a16:creationId xmlns:a16="http://schemas.microsoft.com/office/drawing/2014/main" id="{FE17CEDF-0126-4EE6-9990-881E63A2D3EB}"/>
              </a:ext>
            </a:extLst>
          </p:cNvPr>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7" name="Rezervirano mjesto datuma 6">
            <a:extLst>
              <a:ext uri="{FF2B5EF4-FFF2-40B4-BE49-F238E27FC236}">
                <a16:creationId xmlns:a16="http://schemas.microsoft.com/office/drawing/2014/main" id="{DB1C5197-2599-4565-B3A7-2479C185552B}"/>
              </a:ext>
            </a:extLst>
          </p:cNvPr>
          <p:cNvSpPr>
            <a:spLocks noGrp="1"/>
          </p:cNvSpPr>
          <p:nvPr>
            <p:ph type="dt" sz="half" idx="10"/>
          </p:nvPr>
        </p:nvSpPr>
        <p:spPr/>
        <p:txBody>
          <a:bodyPr/>
          <a:lstStyle/>
          <a:p>
            <a:fld id="{A2586073-C0A9-4178-8BAF-3DD607E1F0AD}" type="datetime1">
              <a:rPr lang="hr-HR" smtClean="0"/>
              <a:t>13.9.2024.</a:t>
            </a:fld>
            <a:endParaRPr lang="hr-HR"/>
          </a:p>
        </p:txBody>
      </p:sp>
      <p:sp>
        <p:nvSpPr>
          <p:cNvPr id="8" name="Rezervirano mjesto podnožja 7">
            <a:extLst>
              <a:ext uri="{FF2B5EF4-FFF2-40B4-BE49-F238E27FC236}">
                <a16:creationId xmlns:a16="http://schemas.microsoft.com/office/drawing/2014/main" id="{A7E921A8-5DCC-410F-A940-402646F0C4B8}"/>
              </a:ext>
            </a:extLst>
          </p:cNvPr>
          <p:cNvSpPr>
            <a:spLocks noGrp="1"/>
          </p:cNvSpPr>
          <p:nvPr>
            <p:ph type="ftr" sz="quarter" idx="11"/>
          </p:nvPr>
        </p:nvSpPr>
        <p:spPr/>
        <p:txBody>
          <a:bodyPr/>
          <a:lstStyle/>
          <a:p>
            <a:r>
              <a:rPr lang="hr-HR"/>
              <a:t>Matematika na prometnicama</a:t>
            </a:r>
          </a:p>
        </p:txBody>
      </p:sp>
      <p:sp>
        <p:nvSpPr>
          <p:cNvPr id="9" name="Rezervirano mjesto broja slajda 8">
            <a:extLst>
              <a:ext uri="{FF2B5EF4-FFF2-40B4-BE49-F238E27FC236}">
                <a16:creationId xmlns:a16="http://schemas.microsoft.com/office/drawing/2014/main" id="{D4227399-F52B-4A77-94D4-82D7EF27D59B}"/>
              </a:ext>
            </a:extLst>
          </p:cNvPr>
          <p:cNvSpPr>
            <a:spLocks noGrp="1"/>
          </p:cNvSpPr>
          <p:nvPr>
            <p:ph type="sldNum" sz="quarter" idx="12"/>
          </p:nvPr>
        </p:nvSpPr>
        <p:spPr/>
        <p:txBody>
          <a:bodyPr/>
          <a:lstStyle/>
          <a:p>
            <a:fld id="{1745D983-2530-4B90-8053-CBCA1B9F027E}" type="slidenum">
              <a:rPr lang="hr-HR" smtClean="0"/>
              <a:t>‹#›</a:t>
            </a:fld>
            <a:endParaRPr lang="hr-HR"/>
          </a:p>
        </p:txBody>
      </p:sp>
    </p:spTree>
    <p:extLst>
      <p:ext uri="{BB962C8B-B14F-4D97-AF65-F5344CB8AC3E}">
        <p14:creationId xmlns:p14="http://schemas.microsoft.com/office/powerpoint/2010/main" val="934148494"/>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FC7716A-654A-44AD-B9AD-D82A0EAF9818}"/>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id="{C1099374-AF1A-48C4-AAAF-1A37EFD25400}"/>
              </a:ext>
            </a:extLst>
          </p:cNvPr>
          <p:cNvSpPr>
            <a:spLocks noGrp="1"/>
          </p:cNvSpPr>
          <p:nvPr>
            <p:ph type="dt" sz="half" idx="10"/>
          </p:nvPr>
        </p:nvSpPr>
        <p:spPr/>
        <p:txBody>
          <a:bodyPr/>
          <a:lstStyle/>
          <a:p>
            <a:fld id="{7408F805-1AF1-4857-BDAB-61E3A5B70CF0}" type="datetime1">
              <a:rPr lang="hr-HR" smtClean="0"/>
              <a:t>13.9.2024.</a:t>
            </a:fld>
            <a:endParaRPr lang="hr-HR"/>
          </a:p>
        </p:txBody>
      </p:sp>
      <p:sp>
        <p:nvSpPr>
          <p:cNvPr id="4" name="Rezervirano mjesto podnožja 3">
            <a:extLst>
              <a:ext uri="{FF2B5EF4-FFF2-40B4-BE49-F238E27FC236}">
                <a16:creationId xmlns:a16="http://schemas.microsoft.com/office/drawing/2014/main" id="{65F2C658-D6AD-49F5-A9F5-A6ECA8DB3664}"/>
              </a:ext>
            </a:extLst>
          </p:cNvPr>
          <p:cNvSpPr>
            <a:spLocks noGrp="1"/>
          </p:cNvSpPr>
          <p:nvPr>
            <p:ph type="ftr" sz="quarter" idx="11"/>
          </p:nvPr>
        </p:nvSpPr>
        <p:spPr/>
        <p:txBody>
          <a:bodyPr/>
          <a:lstStyle/>
          <a:p>
            <a:r>
              <a:rPr lang="hr-HR"/>
              <a:t>Matematika na prometnicama</a:t>
            </a:r>
          </a:p>
        </p:txBody>
      </p:sp>
      <p:sp>
        <p:nvSpPr>
          <p:cNvPr id="5" name="Rezervirano mjesto broja slajda 4">
            <a:extLst>
              <a:ext uri="{FF2B5EF4-FFF2-40B4-BE49-F238E27FC236}">
                <a16:creationId xmlns:a16="http://schemas.microsoft.com/office/drawing/2014/main" id="{08213C5D-ED3F-47EF-8D24-9E6C90270940}"/>
              </a:ext>
            </a:extLst>
          </p:cNvPr>
          <p:cNvSpPr>
            <a:spLocks noGrp="1"/>
          </p:cNvSpPr>
          <p:nvPr>
            <p:ph type="sldNum" sz="quarter" idx="12"/>
          </p:nvPr>
        </p:nvSpPr>
        <p:spPr/>
        <p:txBody>
          <a:bodyPr/>
          <a:lstStyle/>
          <a:p>
            <a:fld id="{1745D983-2530-4B90-8053-CBCA1B9F027E}" type="slidenum">
              <a:rPr lang="hr-HR" smtClean="0"/>
              <a:t>‹#›</a:t>
            </a:fld>
            <a:endParaRPr lang="hr-HR"/>
          </a:p>
        </p:txBody>
      </p:sp>
    </p:spTree>
    <p:extLst>
      <p:ext uri="{BB962C8B-B14F-4D97-AF65-F5344CB8AC3E}">
        <p14:creationId xmlns:p14="http://schemas.microsoft.com/office/powerpoint/2010/main" val="21974606"/>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7569D508-41B2-4327-A693-0021276246E9}"/>
              </a:ext>
            </a:extLst>
          </p:cNvPr>
          <p:cNvSpPr>
            <a:spLocks noGrp="1"/>
          </p:cNvSpPr>
          <p:nvPr>
            <p:ph type="dt" sz="half" idx="10"/>
          </p:nvPr>
        </p:nvSpPr>
        <p:spPr/>
        <p:txBody>
          <a:bodyPr/>
          <a:lstStyle/>
          <a:p>
            <a:fld id="{F50C834E-B97B-4A27-A1CB-EC58932D6654}" type="datetime1">
              <a:rPr lang="hr-HR" smtClean="0"/>
              <a:t>13.9.2024.</a:t>
            </a:fld>
            <a:endParaRPr lang="hr-HR"/>
          </a:p>
        </p:txBody>
      </p:sp>
      <p:sp>
        <p:nvSpPr>
          <p:cNvPr id="3" name="Rezervirano mjesto podnožja 2">
            <a:extLst>
              <a:ext uri="{FF2B5EF4-FFF2-40B4-BE49-F238E27FC236}">
                <a16:creationId xmlns:a16="http://schemas.microsoft.com/office/drawing/2014/main" id="{7CF27CF5-A141-4473-B048-FAAA6D06DB0A}"/>
              </a:ext>
            </a:extLst>
          </p:cNvPr>
          <p:cNvSpPr>
            <a:spLocks noGrp="1"/>
          </p:cNvSpPr>
          <p:nvPr>
            <p:ph type="ftr" sz="quarter" idx="11"/>
          </p:nvPr>
        </p:nvSpPr>
        <p:spPr/>
        <p:txBody>
          <a:bodyPr/>
          <a:lstStyle/>
          <a:p>
            <a:r>
              <a:rPr lang="hr-HR"/>
              <a:t>Matematika na prometnicama</a:t>
            </a:r>
          </a:p>
        </p:txBody>
      </p:sp>
      <p:sp>
        <p:nvSpPr>
          <p:cNvPr id="4" name="Rezervirano mjesto broja slajda 3">
            <a:extLst>
              <a:ext uri="{FF2B5EF4-FFF2-40B4-BE49-F238E27FC236}">
                <a16:creationId xmlns:a16="http://schemas.microsoft.com/office/drawing/2014/main" id="{14C9C369-9FE4-434A-B64A-C7AF931FE51C}"/>
              </a:ext>
            </a:extLst>
          </p:cNvPr>
          <p:cNvSpPr>
            <a:spLocks noGrp="1"/>
          </p:cNvSpPr>
          <p:nvPr>
            <p:ph type="sldNum" sz="quarter" idx="12"/>
          </p:nvPr>
        </p:nvSpPr>
        <p:spPr/>
        <p:txBody>
          <a:bodyPr/>
          <a:lstStyle/>
          <a:p>
            <a:fld id="{1745D983-2530-4B90-8053-CBCA1B9F027E}" type="slidenum">
              <a:rPr lang="hr-HR" smtClean="0"/>
              <a:t>‹#›</a:t>
            </a:fld>
            <a:endParaRPr lang="hr-HR"/>
          </a:p>
        </p:txBody>
      </p:sp>
    </p:spTree>
    <p:extLst>
      <p:ext uri="{BB962C8B-B14F-4D97-AF65-F5344CB8AC3E}">
        <p14:creationId xmlns:p14="http://schemas.microsoft.com/office/powerpoint/2010/main" val="241593429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6AB3ACA-EF99-4734-93D0-EBC1ABA5E687}"/>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3B58DD86-1BDD-49F1-90AB-696342B59F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teksta 3">
            <a:extLst>
              <a:ext uri="{FF2B5EF4-FFF2-40B4-BE49-F238E27FC236}">
                <a16:creationId xmlns:a16="http://schemas.microsoft.com/office/drawing/2014/main" id="{0A7554C1-7D66-4538-8DD9-5705803D34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E3AF419C-F2E2-4662-978E-0144F6B377F8}"/>
              </a:ext>
            </a:extLst>
          </p:cNvPr>
          <p:cNvSpPr>
            <a:spLocks noGrp="1"/>
          </p:cNvSpPr>
          <p:nvPr>
            <p:ph type="dt" sz="half" idx="10"/>
          </p:nvPr>
        </p:nvSpPr>
        <p:spPr/>
        <p:txBody>
          <a:bodyPr/>
          <a:lstStyle/>
          <a:p>
            <a:fld id="{E47BEB40-2895-43B2-A388-5DD53D1BA6CF}" type="datetime1">
              <a:rPr lang="hr-HR" smtClean="0"/>
              <a:t>13.9.2024.</a:t>
            </a:fld>
            <a:endParaRPr lang="hr-HR"/>
          </a:p>
        </p:txBody>
      </p:sp>
      <p:sp>
        <p:nvSpPr>
          <p:cNvPr id="6" name="Rezervirano mjesto podnožja 5">
            <a:extLst>
              <a:ext uri="{FF2B5EF4-FFF2-40B4-BE49-F238E27FC236}">
                <a16:creationId xmlns:a16="http://schemas.microsoft.com/office/drawing/2014/main" id="{C4500D1C-1C28-4FBF-90D5-6ABB3F958080}"/>
              </a:ext>
            </a:extLst>
          </p:cNvPr>
          <p:cNvSpPr>
            <a:spLocks noGrp="1"/>
          </p:cNvSpPr>
          <p:nvPr>
            <p:ph type="ftr" sz="quarter" idx="11"/>
          </p:nvPr>
        </p:nvSpPr>
        <p:spPr/>
        <p:txBody>
          <a:bodyPr/>
          <a:lstStyle/>
          <a:p>
            <a:r>
              <a:rPr lang="hr-HR"/>
              <a:t>Matematika na prometnicama</a:t>
            </a:r>
          </a:p>
        </p:txBody>
      </p:sp>
      <p:sp>
        <p:nvSpPr>
          <p:cNvPr id="7" name="Rezervirano mjesto broja slajda 6">
            <a:extLst>
              <a:ext uri="{FF2B5EF4-FFF2-40B4-BE49-F238E27FC236}">
                <a16:creationId xmlns:a16="http://schemas.microsoft.com/office/drawing/2014/main" id="{5BBC5DC7-2307-47D5-A8A2-41C52715BA08}"/>
              </a:ext>
            </a:extLst>
          </p:cNvPr>
          <p:cNvSpPr>
            <a:spLocks noGrp="1"/>
          </p:cNvSpPr>
          <p:nvPr>
            <p:ph type="sldNum" sz="quarter" idx="12"/>
          </p:nvPr>
        </p:nvSpPr>
        <p:spPr/>
        <p:txBody>
          <a:bodyPr/>
          <a:lstStyle/>
          <a:p>
            <a:fld id="{1745D983-2530-4B90-8053-CBCA1B9F027E}" type="slidenum">
              <a:rPr lang="hr-HR" smtClean="0"/>
              <a:t>‹#›</a:t>
            </a:fld>
            <a:endParaRPr lang="hr-HR"/>
          </a:p>
        </p:txBody>
      </p:sp>
    </p:spTree>
    <p:extLst>
      <p:ext uri="{BB962C8B-B14F-4D97-AF65-F5344CB8AC3E}">
        <p14:creationId xmlns:p14="http://schemas.microsoft.com/office/powerpoint/2010/main" val="1073472737"/>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B384280-93A4-49EC-9E49-C5D34074E4AC}"/>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A581DB68-1804-42E2-AFE5-56C7E8F1E2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id="{312FE0FE-1DA4-4258-BE45-4425D1A280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6C70A8DB-E0F6-43A9-927F-0442F042F360}"/>
              </a:ext>
            </a:extLst>
          </p:cNvPr>
          <p:cNvSpPr>
            <a:spLocks noGrp="1"/>
          </p:cNvSpPr>
          <p:nvPr>
            <p:ph type="dt" sz="half" idx="10"/>
          </p:nvPr>
        </p:nvSpPr>
        <p:spPr/>
        <p:txBody>
          <a:bodyPr/>
          <a:lstStyle/>
          <a:p>
            <a:fld id="{6B9D981F-97FC-4DCD-B2FB-40471FF9034F}" type="datetime1">
              <a:rPr lang="hr-HR" smtClean="0"/>
              <a:t>13.9.2024.</a:t>
            </a:fld>
            <a:endParaRPr lang="hr-HR"/>
          </a:p>
        </p:txBody>
      </p:sp>
      <p:sp>
        <p:nvSpPr>
          <p:cNvPr id="6" name="Rezervirano mjesto podnožja 5">
            <a:extLst>
              <a:ext uri="{FF2B5EF4-FFF2-40B4-BE49-F238E27FC236}">
                <a16:creationId xmlns:a16="http://schemas.microsoft.com/office/drawing/2014/main" id="{D1EC4F26-EF5F-43BF-A062-45D1A0417573}"/>
              </a:ext>
            </a:extLst>
          </p:cNvPr>
          <p:cNvSpPr>
            <a:spLocks noGrp="1"/>
          </p:cNvSpPr>
          <p:nvPr>
            <p:ph type="ftr" sz="quarter" idx="11"/>
          </p:nvPr>
        </p:nvSpPr>
        <p:spPr/>
        <p:txBody>
          <a:bodyPr/>
          <a:lstStyle/>
          <a:p>
            <a:r>
              <a:rPr lang="hr-HR"/>
              <a:t>Matematika na prometnicama</a:t>
            </a:r>
          </a:p>
        </p:txBody>
      </p:sp>
      <p:sp>
        <p:nvSpPr>
          <p:cNvPr id="7" name="Rezervirano mjesto broja slajda 6">
            <a:extLst>
              <a:ext uri="{FF2B5EF4-FFF2-40B4-BE49-F238E27FC236}">
                <a16:creationId xmlns:a16="http://schemas.microsoft.com/office/drawing/2014/main" id="{748069C0-2902-43CC-B902-2B4AA36DE1E5}"/>
              </a:ext>
            </a:extLst>
          </p:cNvPr>
          <p:cNvSpPr>
            <a:spLocks noGrp="1"/>
          </p:cNvSpPr>
          <p:nvPr>
            <p:ph type="sldNum" sz="quarter" idx="12"/>
          </p:nvPr>
        </p:nvSpPr>
        <p:spPr/>
        <p:txBody>
          <a:bodyPr/>
          <a:lstStyle/>
          <a:p>
            <a:fld id="{1745D983-2530-4B90-8053-CBCA1B9F027E}" type="slidenum">
              <a:rPr lang="hr-HR" smtClean="0"/>
              <a:t>‹#›</a:t>
            </a:fld>
            <a:endParaRPr lang="hr-HR"/>
          </a:p>
        </p:txBody>
      </p:sp>
    </p:spTree>
    <p:extLst>
      <p:ext uri="{BB962C8B-B14F-4D97-AF65-F5344CB8AC3E}">
        <p14:creationId xmlns:p14="http://schemas.microsoft.com/office/powerpoint/2010/main" val="350698288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93EA7554-FD58-4D9B-93A6-F4C85E5AF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29434CE4-A235-48ED-9788-0F5936C5D7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DDB5D443-19B3-4C63-A916-EC2915811D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03CBD3-6D7D-4D39-BF5A-F857E6D15DF4}" type="datetime1">
              <a:rPr lang="hr-HR" smtClean="0"/>
              <a:t>13.9.2024.</a:t>
            </a:fld>
            <a:endParaRPr lang="hr-HR"/>
          </a:p>
        </p:txBody>
      </p:sp>
      <p:sp>
        <p:nvSpPr>
          <p:cNvPr id="5" name="Rezervirano mjesto podnožja 4">
            <a:extLst>
              <a:ext uri="{FF2B5EF4-FFF2-40B4-BE49-F238E27FC236}">
                <a16:creationId xmlns:a16="http://schemas.microsoft.com/office/drawing/2014/main" id="{D3D15E0F-03ED-4A66-8914-0F0A4422D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hr-HR"/>
              <a:t>Matematika na prometnicama</a:t>
            </a:r>
          </a:p>
        </p:txBody>
      </p:sp>
      <p:sp>
        <p:nvSpPr>
          <p:cNvPr id="6" name="Rezervirano mjesto broja slajda 5">
            <a:extLst>
              <a:ext uri="{FF2B5EF4-FFF2-40B4-BE49-F238E27FC236}">
                <a16:creationId xmlns:a16="http://schemas.microsoft.com/office/drawing/2014/main" id="{9420EAD4-3007-4442-9D10-08062B73B8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45D983-2530-4B90-8053-CBCA1B9F027E}" type="slidenum">
              <a:rPr lang="hr-HR" smtClean="0"/>
              <a:t>‹#›</a:t>
            </a:fld>
            <a:endParaRPr lang="hr-HR"/>
          </a:p>
        </p:txBody>
      </p:sp>
    </p:spTree>
    <p:extLst>
      <p:ext uri="{BB962C8B-B14F-4D97-AF65-F5344CB8AC3E}">
        <p14:creationId xmlns:p14="http://schemas.microsoft.com/office/powerpoint/2010/main" val="889952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hyperlink" Target="https://www.youtube.com/watch?v=oa5gP-xscpY" TargetMode="Externa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oa5gP-xscpY" TargetMode="External"/><Relationship Id="rId2" Type="http://schemas.openxmlformats.org/officeDocument/2006/relationships/hyperlink" Target="https://matheliebe.li/" TargetMode="External"/><Relationship Id="rId1" Type="http://schemas.openxmlformats.org/officeDocument/2006/relationships/slideLayout" Target="../slideLayouts/slideLayout2.xml"/><Relationship Id="rId4" Type="http://schemas.openxmlformats.org/officeDocument/2006/relationships/hyperlink" Target="https://www.24sata.hr/sport/video-norris-kiksao-max-slavio-i-na-vn-spanjolske-hamilton-osvojio-prvo-postolje-u-sezoni-990269"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slov 1">
            <a:extLst>
              <a:ext uri="{FF2B5EF4-FFF2-40B4-BE49-F238E27FC236}">
                <a16:creationId xmlns:a16="http://schemas.microsoft.com/office/drawing/2014/main" id="{D5EC13D1-FB34-475F-A91A-FFE2D51FA964}"/>
              </a:ext>
            </a:extLst>
          </p:cNvPr>
          <p:cNvSpPr>
            <a:spLocks noGrp="1"/>
          </p:cNvSpPr>
          <p:nvPr>
            <p:ph type="ctrTitle"/>
          </p:nvPr>
        </p:nvSpPr>
        <p:spPr>
          <a:xfrm>
            <a:off x="838199" y="4525347"/>
            <a:ext cx="6801321" cy="1737360"/>
          </a:xfrm>
        </p:spPr>
        <p:txBody>
          <a:bodyPr anchor="ctr">
            <a:normAutofit/>
          </a:bodyPr>
          <a:lstStyle/>
          <a:p>
            <a:pPr algn="r"/>
            <a:r>
              <a:rPr lang="hr-HR" b="1" dirty="0"/>
              <a:t>Matematika na prometnicama</a:t>
            </a:r>
          </a:p>
        </p:txBody>
      </p:sp>
      <p:sp>
        <p:nvSpPr>
          <p:cNvPr id="3" name="Podnaslov 2">
            <a:extLst>
              <a:ext uri="{FF2B5EF4-FFF2-40B4-BE49-F238E27FC236}">
                <a16:creationId xmlns:a16="http://schemas.microsoft.com/office/drawing/2014/main" id="{4E221952-CE35-45B8-8303-72C73919FB22}"/>
              </a:ext>
            </a:extLst>
          </p:cNvPr>
          <p:cNvSpPr>
            <a:spLocks noGrp="1"/>
          </p:cNvSpPr>
          <p:nvPr>
            <p:ph type="subTitle" idx="1"/>
          </p:nvPr>
        </p:nvSpPr>
        <p:spPr>
          <a:xfrm>
            <a:off x="7961258" y="4525347"/>
            <a:ext cx="3258675" cy="1737360"/>
          </a:xfrm>
        </p:spPr>
        <p:txBody>
          <a:bodyPr anchor="ctr">
            <a:normAutofit/>
          </a:bodyPr>
          <a:lstStyle/>
          <a:p>
            <a:pPr algn="l"/>
            <a:r>
              <a:rPr lang="hr-HR" dirty="0"/>
              <a:t>Snježana Matić</a:t>
            </a:r>
          </a:p>
          <a:p>
            <a:pPr algn="l"/>
            <a:r>
              <a:rPr lang="hr-HR" dirty="0"/>
              <a:t>Strukovna škola Sisak</a:t>
            </a:r>
          </a:p>
        </p:txBody>
      </p:sp>
      <p:sp>
        <p:nvSpPr>
          <p:cNvPr id="10"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zervirano mjesto datuma 3">
            <a:extLst>
              <a:ext uri="{FF2B5EF4-FFF2-40B4-BE49-F238E27FC236}">
                <a16:creationId xmlns:a16="http://schemas.microsoft.com/office/drawing/2014/main" id="{457002DA-192D-BACA-3744-D417E01CFF5C}"/>
              </a:ext>
            </a:extLst>
          </p:cNvPr>
          <p:cNvSpPr>
            <a:spLocks noGrp="1"/>
          </p:cNvSpPr>
          <p:nvPr>
            <p:ph type="dt" sz="half" idx="10"/>
          </p:nvPr>
        </p:nvSpPr>
        <p:spPr/>
        <p:txBody>
          <a:bodyPr/>
          <a:lstStyle/>
          <a:p>
            <a:fld id="{CCC151BB-4370-4BEC-AC18-33F2DCAD1329}" type="datetime1">
              <a:rPr lang="hr-HR" smtClean="0"/>
              <a:t>13.9.2024.</a:t>
            </a:fld>
            <a:endParaRPr lang="hr-HR"/>
          </a:p>
        </p:txBody>
      </p:sp>
      <p:sp>
        <p:nvSpPr>
          <p:cNvPr id="5" name="Rezervirano mjesto podnožja 4">
            <a:extLst>
              <a:ext uri="{FF2B5EF4-FFF2-40B4-BE49-F238E27FC236}">
                <a16:creationId xmlns:a16="http://schemas.microsoft.com/office/drawing/2014/main" id="{4643FC7A-343E-F274-81CC-2F10B13541F4}"/>
              </a:ext>
            </a:extLst>
          </p:cNvPr>
          <p:cNvSpPr>
            <a:spLocks noGrp="1"/>
          </p:cNvSpPr>
          <p:nvPr>
            <p:ph type="ftr" sz="quarter" idx="11"/>
          </p:nvPr>
        </p:nvSpPr>
        <p:spPr/>
        <p:txBody>
          <a:bodyPr/>
          <a:lstStyle/>
          <a:p>
            <a:r>
              <a:rPr lang="hr-HR"/>
              <a:t>Matematika na prometnicama</a:t>
            </a:r>
          </a:p>
        </p:txBody>
      </p:sp>
      <p:sp>
        <p:nvSpPr>
          <p:cNvPr id="6" name="Rezervirano mjesto broja slajda 5">
            <a:extLst>
              <a:ext uri="{FF2B5EF4-FFF2-40B4-BE49-F238E27FC236}">
                <a16:creationId xmlns:a16="http://schemas.microsoft.com/office/drawing/2014/main" id="{F4247BD2-C2DD-EECB-DDF2-0A55D4EC486D}"/>
              </a:ext>
            </a:extLst>
          </p:cNvPr>
          <p:cNvSpPr>
            <a:spLocks noGrp="1"/>
          </p:cNvSpPr>
          <p:nvPr>
            <p:ph type="sldNum" sz="quarter" idx="12"/>
          </p:nvPr>
        </p:nvSpPr>
        <p:spPr/>
        <p:txBody>
          <a:bodyPr/>
          <a:lstStyle/>
          <a:p>
            <a:fld id="{1745D983-2530-4B90-8053-CBCA1B9F027E}" type="slidenum">
              <a:rPr lang="hr-HR" smtClean="0"/>
              <a:t>1</a:t>
            </a:fld>
            <a:endParaRPr lang="hr-HR"/>
          </a:p>
        </p:txBody>
      </p:sp>
    </p:spTree>
    <p:extLst>
      <p:ext uri="{BB962C8B-B14F-4D97-AF65-F5344CB8AC3E}">
        <p14:creationId xmlns:p14="http://schemas.microsoft.com/office/powerpoint/2010/main" val="336412152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6A5A073-F405-4FCB-89AF-5D90EC1527B7}"/>
              </a:ext>
            </a:extLst>
          </p:cNvPr>
          <p:cNvSpPr>
            <a:spLocks noGrp="1"/>
          </p:cNvSpPr>
          <p:nvPr>
            <p:ph type="title"/>
          </p:nvPr>
        </p:nvSpPr>
        <p:spPr/>
        <p:txBody>
          <a:bodyPr>
            <a:normAutofit/>
          </a:bodyPr>
          <a:lstStyle/>
          <a:p>
            <a:r>
              <a:rPr lang="hr-HR" sz="5400" dirty="0"/>
              <a:t>Zakrivljenost kružnice</a:t>
            </a:r>
          </a:p>
        </p:txBody>
      </p:sp>
      <p:pic>
        <p:nvPicPr>
          <p:cNvPr id="6" name="Rezervirano mjesto sadržaja 5">
            <a:extLst>
              <a:ext uri="{FF2B5EF4-FFF2-40B4-BE49-F238E27FC236}">
                <a16:creationId xmlns:a16="http://schemas.microsoft.com/office/drawing/2014/main" id="{1BED2540-848B-4F2A-A4F2-02D87645B40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78059" y="2739745"/>
            <a:ext cx="3873519" cy="2901400"/>
          </a:xfrm>
        </p:spPr>
      </p:pic>
      <mc:AlternateContent xmlns:mc="http://schemas.openxmlformats.org/markup-compatibility/2006" xmlns:a14="http://schemas.microsoft.com/office/drawing/2010/main">
        <mc:Choice Requires="a14">
          <p:sp>
            <p:nvSpPr>
              <p:cNvPr id="4" name="Rezervirano mjesto sadržaja 3">
                <a:extLst>
                  <a:ext uri="{FF2B5EF4-FFF2-40B4-BE49-F238E27FC236}">
                    <a16:creationId xmlns:a16="http://schemas.microsoft.com/office/drawing/2014/main" id="{A05E421B-6238-4B64-8ED8-2F314B20BFE8}"/>
                  </a:ext>
                </a:extLst>
              </p:cNvPr>
              <p:cNvSpPr>
                <a:spLocks noGrp="1"/>
              </p:cNvSpPr>
              <p:nvPr>
                <p:ph sz="half" idx="2"/>
              </p:nvPr>
            </p:nvSpPr>
            <p:spPr/>
            <p:txBody>
              <a:bodyPr/>
              <a:lstStyle/>
              <a:p>
                <a:r>
                  <a:rPr lang="hr-HR" dirty="0"/>
                  <a:t>Što neki zavoj čini oštrim?</a:t>
                </a:r>
                <a:br>
                  <a:rPr lang="hr-HR" dirty="0"/>
                </a:br>
                <a:r>
                  <a:rPr lang="hr-HR" dirty="0"/>
                  <a:t>k = </a:t>
                </a:r>
                <a14:m>
                  <m:oMath xmlns:m="http://schemas.openxmlformats.org/officeDocument/2006/math">
                    <m:f>
                      <m:fPr>
                        <m:ctrlPr>
                          <a:rPr lang="hr-HR" i="1" smtClean="0">
                            <a:latin typeface="Cambria Math" panose="02040503050406030204" pitchFamily="18" charset="0"/>
                          </a:rPr>
                        </m:ctrlPr>
                      </m:fPr>
                      <m:num>
                        <m:r>
                          <a:rPr lang="hr-HR" b="0" i="1" smtClean="0">
                            <a:latin typeface="Cambria Math" panose="02040503050406030204" pitchFamily="18" charset="0"/>
                          </a:rPr>
                          <m:t>1</m:t>
                        </m:r>
                      </m:num>
                      <m:den>
                        <m:r>
                          <a:rPr lang="hr-HR" b="0" i="1" smtClean="0">
                            <a:latin typeface="Cambria Math" panose="02040503050406030204" pitchFamily="18" charset="0"/>
                          </a:rPr>
                          <m:t>𝑟</m:t>
                        </m:r>
                      </m:den>
                    </m:f>
                  </m:oMath>
                </a14:m>
                <a:endParaRPr lang="hr-HR" dirty="0"/>
              </a:p>
            </p:txBody>
          </p:sp>
        </mc:Choice>
        <mc:Fallback xmlns="">
          <p:sp>
            <p:nvSpPr>
              <p:cNvPr id="4" name="Rezervirano mjesto sadržaja 3">
                <a:extLst>
                  <a:ext uri="{FF2B5EF4-FFF2-40B4-BE49-F238E27FC236}">
                    <a16:creationId xmlns:a16="http://schemas.microsoft.com/office/drawing/2014/main" id="{A05E421B-6238-4B64-8ED8-2F314B20BFE8}"/>
                  </a:ext>
                </a:extLst>
              </p:cNvPr>
              <p:cNvSpPr>
                <a:spLocks noGrp="1" noRot="1" noChangeAspect="1" noMove="1" noResize="1" noEditPoints="1" noAdjustHandles="1" noChangeArrowheads="1" noChangeShapeType="1" noTextEdit="1"/>
              </p:cNvSpPr>
              <p:nvPr>
                <p:ph sz="half" idx="2"/>
              </p:nvPr>
            </p:nvSpPr>
            <p:spPr>
              <a:blipFill>
                <a:blip r:embed="rId4"/>
                <a:stretch>
                  <a:fillRect l="-2118" t="-2241"/>
                </a:stretch>
              </a:blipFill>
            </p:spPr>
            <p:txBody>
              <a:bodyPr/>
              <a:lstStyle/>
              <a:p>
                <a:r>
                  <a:rPr lang="hr-HR">
                    <a:noFill/>
                  </a:rPr>
                  <a:t> </a:t>
                </a:r>
              </a:p>
            </p:txBody>
          </p:sp>
        </mc:Fallback>
      </mc:AlternateContent>
      <p:sp>
        <p:nvSpPr>
          <p:cNvPr id="3" name="Rezervirano mjesto datuma 2">
            <a:extLst>
              <a:ext uri="{FF2B5EF4-FFF2-40B4-BE49-F238E27FC236}">
                <a16:creationId xmlns:a16="http://schemas.microsoft.com/office/drawing/2014/main" id="{932E06D9-3965-11C1-6812-B5727737EDDB}"/>
              </a:ext>
            </a:extLst>
          </p:cNvPr>
          <p:cNvSpPr>
            <a:spLocks noGrp="1"/>
          </p:cNvSpPr>
          <p:nvPr>
            <p:ph type="dt" sz="half" idx="10"/>
          </p:nvPr>
        </p:nvSpPr>
        <p:spPr/>
        <p:txBody>
          <a:bodyPr/>
          <a:lstStyle/>
          <a:p>
            <a:fld id="{6141069C-BF51-4583-9249-0135933266C8}" type="datetime1">
              <a:rPr lang="hr-HR" smtClean="0"/>
              <a:t>13.9.2024.</a:t>
            </a:fld>
            <a:endParaRPr lang="hr-HR"/>
          </a:p>
        </p:txBody>
      </p:sp>
      <p:sp>
        <p:nvSpPr>
          <p:cNvPr id="5" name="Rezervirano mjesto podnožja 4">
            <a:extLst>
              <a:ext uri="{FF2B5EF4-FFF2-40B4-BE49-F238E27FC236}">
                <a16:creationId xmlns:a16="http://schemas.microsoft.com/office/drawing/2014/main" id="{279CA96F-ED44-38E4-D3A2-F0C4AC1BFF55}"/>
              </a:ext>
            </a:extLst>
          </p:cNvPr>
          <p:cNvSpPr>
            <a:spLocks noGrp="1"/>
          </p:cNvSpPr>
          <p:nvPr>
            <p:ph type="ftr" sz="quarter" idx="11"/>
          </p:nvPr>
        </p:nvSpPr>
        <p:spPr/>
        <p:txBody>
          <a:bodyPr/>
          <a:lstStyle/>
          <a:p>
            <a:r>
              <a:rPr lang="hr-HR"/>
              <a:t>Matematika na prometnicama</a:t>
            </a:r>
          </a:p>
        </p:txBody>
      </p:sp>
      <p:sp>
        <p:nvSpPr>
          <p:cNvPr id="7" name="Rezervirano mjesto broja slajda 6">
            <a:extLst>
              <a:ext uri="{FF2B5EF4-FFF2-40B4-BE49-F238E27FC236}">
                <a16:creationId xmlns:a16="http://schemas.microsoft.com/office/drawing/2014/main" id="{D59B0016-516D-4246-5642-6A71C7C89685}"/>
              </a:ext>
            </a:extLst>
          </p:cNvPr>
          <p:cNvSpPr>
            <a:spLocks noGrp="1"/>
          </p:cNvSpPr>
          <p:nvPr>
            <p:ph type="sldNum" sz="quarter" idx="12"/>
          </p:nvPr>
        </p:nvSpPr>
        <p:spPr/>
        <p:txBody>
          <a:bodyPr/>
          <a:lstStyle/>
          <a:p>
            <a:fld id="{1745D983-2530-4B90-8053-CBCA1B9F027E}" type="slidenum">
              <a:rPr lang="hr-HR" smtClean="0"/>
              <a:t>10</a:t>
            </a:fld>
            <a:endParaRPr lang="hr-HR"/>
          </a:p>
        </p:txBody>
      </p:sp>
    </p:spTree>
    <p:extLst>
      <p:ext uri="{BB962C8B-B14F-4D97-AF65-F5344CB8AC3E}">
        <p14:creationId xmlns:p14="http://schemas.microsoft.com/office/powerpoint/2010/main" val="383954221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57A780F-B73C-450C-8FE5-B2D80F777722}"/>
              </a:ext>
            </a:extLst>
          </p:cNvPr>
          <p:cNvSpPr>
            <a:spLocks noGrp="1"/>
          </p:cNvSpPr>
          <p:nvPr>
            <p:ph type="title"/>
          </p:nvPr>
        </p:nvSpPr>
        <p:spPr/>
        <p:txBody>
          <a:bodyPr>
            <a:normAutofit/>
          </a:bodyPr>
          <a:lstStyle/>
          <a:p>
            <a:r>
              <a:rPr lang="hr-HR" sz="5400" dirty="0"/>
              <a:t>Zaokruživanje zakrivljenog</a:t>
            </a:r>
          </a:p>
        </p:txBody>
      </p:sp>
      <p:sp>
        <p:nvSpPr>
          <p:cNvPr id="3" name="Rezervirano mjesto sadržaja 2">
            <a:extLst>
              <a:ext uri="{FF2B5EF4-FFF2-40B4-BE49-F238E27FC236}">
                <a16:creationId xmlns:a16="http://schemas.microsoft.com/office/drawing/2014/main" id="{79207F46-9934-4557-A103-7E6C6B08671B}"/>
              </a:ext>
            </a:extLst>
          </p:cNvPr>
          <p:cNvSpPr>
            <a:spLocks noGrp="1"/>
          </p:cNvSpPr>
          <p:nvPr>
            <p:ph sz="half" idx="1"/>
          </p:nvPr>
        </p:nvSpPr>
        <p:spPr/>
        <p:txBody>
          <a:bodyPr/>
          <a:lstStyle/>
          <a:p>
            <a:r>
              <a:rPr lang="hr-HR" dirty="0"/>
              <a:t>Zakrivljenost pravca je nula, a zakrivljenost kružnice je posvuda jednaka.</a:t>
            </a:r>
          </a:p>
        </p:txBody>
      </p:sp>
      <p:pic>
        <p:nvPicPr>
          <p:cNvPr id="11" name="Rezervirano mjesto sadržaja 10">
            <a:extLst>
              <a:ext uri="{FF2B5EF4-FFF2-40B4-BE49-F238E27FC236}">
                <a16:creationId xmlns:a16="http://schemas.microsoft.com/office/drawing/2014/main" id="{E4034CDF-4383-4968-816E-E0028AA788C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453440" y="2787805"/>
            <a:ext cx="9804428" cy="4070195"/>
          </a:xfrm>
        </p:spPr>
      </p:pic>
      <p:sp>
        <p:nvSpPr>
          <p:cNvPr id="4" name="Rezervirano mjesto datuma 3">
            <a:extLst>
              <a:ext uri="{FF2B5EF4-FFF2-40B4-BE49-F238E27FC236}">
                <a16:creationId xmlns:a16="http://schemas.microsoft.com/office/drawing/2014/main" id="{67841641-7735-39EE-E967-9721B4C51576}"/>
              </a:ext>
            </a:extLst>
          </p:cNvPr>
          <p:cNvSpPr>
            <a:spLocks noGrp="1"/>
          </p:cNvSpPr>
          <p:nvPr>
            <p:ph type="dt" sz="half" idx="10"/>
          </p:nvPr>
        </p:nvSpPr>
        <p:spPr/>
        <p:txBody>
          <a:bodyPr/>
          <a:lstStyle/>
          <a:p>
            <a:fld id="{5B9B5EF2-688C-445F-BF9F-BB8E69901CF9}" type="datetime1">
              <a:rPr lang="hr-HR" smtClean="0"/>
              <a:t>13.9.2024.</a:t>
            </a:fld>
            <a:endParaRPr lang="hr-HR"/>
          </a:p>
        </p:txBody>
      </p:sp>
      <p:sp>
        <p:nvSpPr>
          <p:cNvPr id="5" name="Rezervirano mjesto podnožja 4">
            <a:extLst>
              <a:ext uri="{FF2B5EF4-FFF2-40B4-BE49-F238E27FC236}">
                <a16:creationId xmlns:a16="http://schemas.microsoft.com/office/drawing/2014/main" id="{FCAAF451-D90A-4214-A1B5-537EDCEC95FF}"/>
              </a:ext>
            </a:extLst>
          </p:cNvPr>
          <p:cNvSpPr>
            <a:spLocks noGrp="1"/>
          </p:cNvSpPr>
          <p:nvPr>
            <p:ph type="ftr" sz="quarter" idx="11"/>
          </p:nvPr>
        </p:nvSpPr>
        <p:spPr/>
        <p:txBody>
          <a:bodyPr/>
          <a:lstStyle/>
          <a:p>
            <a:r>
              <a:rPr lang="hr-HR"/>
              <a:t>Matematika na prometnicama</a:t>
            </a:r>
          </a:p>
        </p:txBody>
      </p:sp>
      <p:sp>
        <p:nvSpPr>
          <p:cNvPr id="6" name="Rezervirano mjesto broja slajda 5">
            <a:extLst>
              <a:ext uri="{FF2B5EF4-FFF2-40B4-BE49-F238E27FC236}">
                <a16:creationId xmlns:a16="http://schemas.microsoft.com/office/drawing/2014/main" id="{ED701DC6-FC9C-3923-09C8-3C3037AE0DF1}"/>
              </a:ext>
            </a:extLst>
          </p:cNvPr>
          <p:cNvSpPr>
            <a:spLocks noGrp="1"/>
          </p:cNvSpPr>
          <p:nvPr>
            <p:ph type="sldNum" sz="quarter" idx="12"/>
          </p:nvPr>
        </p:nvSpPr>
        <p:spPr/>
        <p:txBody>
          <a:bodyPr/>
          <a:lstStyle/>
          <a:p>
            <a:fld id="{1745D983-2530-4B90-8053-CBCA1B9F027E}" type="slidenum">
              <a:rPr lang="hr-HR" smtClean="0"/>
              <a:t>11</a:t>
            </a:fld>
            <a:endParaRPr lang="hr-HR"/>
          </a:p>
        </p:txBody>
      </p:sp>
    </p:spTree>
    <p:extLst>
      <p:ext uri="{BB962C8B-B14F-4D97-AF65-F5344CB8AC3E}">
        <p14:creationId xmlns:p14="http://schemas.microsoft.com/office/powerpoint/2010/main" val="244174114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FAB63EC-8CB3-143F-F770-3C70235BFE80}"/>
              </a:ext>
            </a:extLst>
          </p:cNvPr>
          <p:cNvSpPr>
            <a:spLocks noGrp="1"/>
          </p:cNvSpPr>
          <p:nvPr>
            <p:ph type="title"/>
          </p:nvPr>
        </p:nvSpPr>
        <p:spPr/>
        <p:txBody>
          <a:bodyPr>
            <a:noAutofit/>
          </a:bodyPr>
          <a:lstStyle/>
          <a:p>
            <a:r>
              <a:rPr lang="hr-HR" sz="5400" dirty="0"/>
              <a:t>Moguća rješenja – kvadratna / kubna parabola</a:t>
            </a:r>
          </a:p>
        </p:txBody>
      </p:sp>
      <p:pic>
        <p:nvPicPr>
          <p:cNvPr id="7" name="Rezervirano mjesto sadržaja 6">
            <a:extLst>
              <a:ext uri="{FF2B5EF4-FFF2-40B4-BE49-F238E27FC236}">
                <a16:creationId xmlns:a16="http://schemas.microsoft.com/office/drawing/2014/main" id="{5B2E4D78-E158-BFB1-976C-2B5714CCE738}"/>
              </a:ext>
            </a:extLst>
          </p:cNvPr>
          <p:cNvPicPr>
            <a:picLocks noGrp="1" noChangeAspect="1"/>
          </p:cNvPicPr>
          <p:nvPr>
            <p:ph idx="1"/>
          </p:nvPr>
        </p:nvPicPr>
        <p:blipFill>
          <a:blip r:embed="rId2"/>
          <a:stretch>
            <a:fillRect/>
          </a:stretch>
        </p:blipFill>
        <p:spPr>
          <a:xfrm>
            <a:off x="7008658" y="1741908"/>
            <a:ext cx="3941840" cy="4131048"/>
          </a:xfrm>
        </p:spPr>
      </p:pic>
      <p:pic>
        <p:nvPicPr>
          <p:cNvPr id="5" name="Slika 4">
            <a:extLst>
              <a:ext uri="{FF2B5EF4-FFF2-40B4-BE49-F238E27FC236}">
                <a16:creationId xmlns:a16="http://schemas.microsoft.com/office/drawing/2014/main" id="{7F13B091-814D-5C45-6FBD-862B0904BB2D}"/>
              </a:ext>
            </a:extLst>
          </p:cNvPr>
          <p:cNvPicPr>
            <a:picLocks noChangeAspect="1"/>
          </p:cNvPicPr>
          <p:nvPr/>
        </p:nvPicPr>
        <p:blipFill rotWithShape="1">
          <a:blip r:embed="rId3"/>
          <a:srcRect t="8771"/>
          <a:stretch/>
        </p:blipFill>
        <p:spPr>
          <a:xfrm>
            <a:off x="1027771" y="1784195"/>
            <a:ext cx="4528521" cy="3963697"/>
          </a:xfrm>
          <a:prstGeom prst="rect">
            <a:avLst/>
          </a:prstGeom>
        </p:spPr>
      </p:pic>
      <p:sp>
        <p:nvSpPr>
          <p:cNvPr id="8" name="Rezervirano mjesto datuma 7">
            <a:extLst>
              <a:ext uri="{FF2B5EF4-FFF2-40B4-BE49-F238E27FC236}">
                <a16:creationId xmlns:a16="http://schemas.microsoft.com/office/drawing/2014/main" id="{5D7991B1-2572-BA85-32E5-6CFAA8FA10A1}"/>
              </a:ext>
            </a:extLst>
          </p:cNvPr>
          <p:cNvSpPr>
            <a:spLocks noGrp="1"/>
          </p:cNvSpPr>
          <p:nvPr>
            <p:ph type="dt" sz="half" idx="10"/>
          </p:nvPr>
        </p:nvSpPr>
        <p:spPr/>
        <p:txBody>
          <a:bodyPr/>
          <a:lstStyle/>
          <a:p>
            <a:fld id="{257C9828-BFB4-4A82-823C-CF52494038B2}" type="datetime1">
              <a:rPr lang="hr-HR" smtClean="0"/>
              <a:t>13.9.2024.</a:t>
            </a:fld>
            <a:endParaRPr lang="hr-HR"/>
          </a:p>
        </p:txBody>
      </p:sp>
      <p:sp>
        <p:nvSpPr>
          <p:cNvPr id="9" name="Rezervirano mjesto podnožja 8">
            <a:extLst>
              <a:ext uri="{FF2B5EF4-FFF2-40B4-BE49-F238E27FC236}">
                <a16:creationId xmlns:a16="http://schemas.microsoft.com/office/drawing/2014/main" id="{E8F7E168-2891-90CE-1011-7280EDE70FEB}"/>
              </a:ext>
            </a:extLst>
          </p:cNvPr>
          <p:cNvSpPr>
            <a:spLocks noGrp="1"/>
          </p:cNvSpPr>
          <p:nvPr>
            <p:ph type="ftr" sz="quarter" idx="11"/>
          </p:nvPr>
        </p:nvSpPr>
        <p:spPr/>
        <p:txBody>
          <a:bodyPr/>
          <a:lstStyle/>
          <a:p>
            <a:r>
              <a:rPr lang="hr-HR"/>
              <a:t>Matematika na prometnicama</a:t>
            </a:r>
          </a:p>
        </p:txBody>
      </p:sp>
      <p:sp>
        <p:nvSpPr>
          <p:cNvPr id="10" name="Rezervirano mjesto broja slajda 9">
            <a:extLst>
              <a:ext uri="{FF2B5EF4-FFF2-40B4-BE49-F238E27FC236}">
                <a16:creationId xmlns:a16="http://schemas.microsoft.com/office/drawing/2014/main" id="{E8808491-E50B-DA07-8056-FA29E1BEB5F8}"/>
              </a:ext>
            </a:extLst>
          </p:cNvPr>
          <p:cNvSpPr>
            <a:spLocks noGrp="1"/>
          </p:cNvSpPr>
          <p:nvPr>
            <p:ph type="sldNum" sz="quarter" idx="12"/>
          </p:nvPr>
        </p:nvSpPr>
        <p:spPr/>
        <p:txBody>
          <a:bodyPr/>
          <a:lstStyle/>
          <a:p>
            <a:fld id="{1745D983-2530-4B90-8053-CBCA1B9F027E}" type="slidenum">
              <a:rPr lang="hr-HR" smtClean="0"/>
              <a:t>12</a:t>
            </a:fld>
            <a:endParaRPr lang="hr-HR"/>
          </a:p>
        </p:txBody>
      </p:sp>
    </p:spTree>
    <p:extLst>
      <p:ext uri="{BB962C8B-B14F-4D97-AF65-F5344CB8AC3E}">
        <p14:creationId xmlns:p14="http://schemas.microsoft.com/office/powerpoint/2010/main" val="270633021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7314AD27-441A-4972-8A75-D2A6710C7C98}"/>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Klotoida ili Eulerova spirala</a:t>
            </a:r>
          </a:p>
        </p:txBody>
      </p:sp>
      <p:cxnSp>
        <p:nvCxnSpPr>
          <p:cNvPr id="15" name="Straight Connector 1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Rezervirano mjesto sadržaja 5">
            <a:extLst>
              <a:ext uri="{FF2B5EF4-FFF2-40B4-BE49-F238E27FC236}">
                <a16:creationId xmlns:a16="http://schemas.microsoft.com/office/drawing/2014/main" id="{9D28F775-B6B7-458D-9D07-B5E24D0B9A8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60707" y="2426818"/>
            <a:ext cx="3997637" cy="3997637"/>
          </a:xfrm>
          <a:prstGeom prst="rect">
            <a:avLst/>
          </a:prstGeom>
        </p:spPr>
      </p:pic>
      <p:cxnSp>
        <p:nvCxnSpPr>
          <p:cNvPr id="17" name="Straight Connector 1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8" name="Rezervirano mjesto sadržaja 7">
            <a:extLst>
              <a:ext uri="{FF2B5EF4-FFF2-40B4-BE49-F238E27FC236}">
                <a16:creationId xmlns:a16="http://schemas.microsoft.com/office/drawing/2014/main" id="{DAA94122-9A03-4ECC-9EDC-10180D970E27}"/>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445073" y="3238172"/>
            <a:ext cx="5455917" cy="2374928"/>
          </a:xfrm>
          <a:prstGeom prst="rect">
            <a:avLst/>
          </a:prstGeom>
        </p:spPr>
      </p:pic>
      <p:sp>
        <p:nvSpPr>
          <p:cNvPr id="3" name="Rezervirano mjesto datuma 2">
            <a:extLst>
              <a:ext uri="{FF2B5EF4-FFF2-40B4-BE49-F238E27FC236}">
                <a16:creationId xmlns:a16="http://schemas.microsoft.com/office/drawing/2014/main" id="{C922B31D-0519-C15A-296C-3C09819C25FF}"/>
              </a:ext>
            </a:extLst>
          </p:cNvPr>
          <p:cNvSpPr>
            <a:spLocks noGrp="1"/>
          </p:cNvSpPr>
          <p:nvPr>
            <p:ph type="dt" sz="half" idx="10"/>
          </p:nvPr>
        </p:nvSpPr>
        <p:spPr/>
        <p:txBody>
          <a:bodyPr/>
          <a:lstStyle/>
          <a:p>
            <a:fld id="{21677761-D5CF-46C6-9EC5-0E6C697F698D}" type="datetime1">
              <a:rPr lang="hr-HR" smtClean="0"/>
              <a:t>13.9.2024.</a:t>
            </a:fld>
            <a:endParaRPr lang="hr-HR"/>
          </a:p>
        </p:txBody>
      </p:sp>
      <p:sp>
        <p:nvSpPr>
          <p:cNvPr id="4" name="Rezervirano mjesto podnožja 3">
            <a:extLst>
              <a:ext uri="{FF2B5EF4-FFF2-40B4-BE49-F238E27FC236}">
                <a16:creationId xmlns:a16="http://schemas.microsoft.com/office/drawing/2014/main" id="{C27BB129-E06D-917E-7076-55684EFDD2D1}"/>
              </a:ext>
            </a:extLst>
          </p:cNvPr>
          <p:cNvSpPr>
            <a:spLocks noGrp="1"/>
          </p:cNvSpPr>
          <p:nvPr>
            <p:ph type="ftr" sz="quarter" idx="11"/>
          </p:nvPr>
        </p:nvSpPr>
        <p:spPr/>
        <p:txBody>
          <a:bodyPr/>
          <a:lstStyle/>
          <a:p>
            <a:r>
              <a:rPr lang="hr-HR"/>
              <a:t>Matematika na prometnicama</a:t>
            </a:r>
          </a:p>
        </p:txBody>
      </p:sp>
      <p:sp>
        <p:nvSpPr>
          <p:cNvPr id="5" name="Rezervirano mjesto broja slajda 4">
            <a:extLst>
              <a:ext uri="{FF2B5EF4-FFF2-40B4-BE49-F238E27FC236}">
                <a16:creationId xmlns:a16="http://schemas.microsoft.com/office/drawing/2014/main" id="{3BA941BA-17B0-7716-9C1F-C43F1561334C}"/>
              </a:ext>
            </a:extLst>
          </p:cNvPr>
          <p:cNvSpPr>
            <a:spLocks noGrp="1"/>
          </p:cNvSpPr>
          <p:nvPr>
            <p:ph type="sldNum" sz="quarter" idx="12"/>
          </p:nvPr>
        </p:nvSpPr>
        <p:spPr/>
        <p:txBody>
          <a:bodyPr/>
          <a:lstStyle/>
          <a:p>
            <a:fld id="{1745D983-2530-4B90-8053-CBCA1B9F027E}" type="slidenum">
              <a:rPr lang="hr-HR" smtClean="0"/>
              <a:t>13</a:t>
            </a:fld>
            <a:endParaRPr lang="hr-HR"/>
          </a:p>
        </p:txBody>
      </p:sp>
    </p:spTree>
    <p:extLst>
      <p:ext uri="{BB962C8B-B14F-4D97-AF65-F5344CB8AC3E}">
        <p14:creationId xmlns:p14="http://schemas.microsoft.com/office/powerpoint/2010/main" val="330522294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90A1397-5F4A-4491-8580-97FA11258D7A}"/>
              </a:ext>
            </a:extLst>
          </p:cNvPr>
          <p:cNvSpPr>
            <a:spLocks noGrp="1"/>
          </p:cNvSpPr>
          <p:nvPr>
            <p:ph type="title"/>
          </p:nvPr>
        </p:nvSpPr>
        <p:spPr>
          <a:xfrm>
            <a:off x="914400" y="219997"/>
            <a:ext cx="10515600" cy="1325563"/>
          </a:xfrm>
        </p:spPr>
        <p:txBody>
          <a:bodyPr/>
          <a:lstStyle/>
          <a:p>
            <a:r>
              <a:rPr lang="hr-HR" dirty="0"/>
              <a:t>Staza Formule 1 </a:t>
            </a:r>
          </a:p>
        </p:txBody>
      </p:sp>
      <p:pic>
        <p:nvPicPr>
          <p:cNvPr id="6" name="Rezervirano mjesto sadržaja 5">
            <a:extLst>
              <a:ext uri="{FF2B5EF4-FFF2-40B4-BE49-F238E27FC236}">
                <a16:creationId xmlns:a16="http://schemas.microsoft.com/office/drawing/2014/main" id="{E532CDEF-3EAE-4BAF-B803-4EA0F1D567B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70092" y="2542108"/>
            <a:ext cx="5211378" cy="2918372"/>
          </a:xfrm>
        </p:spPr>
      </p:pic>
      <p:pic>
        <p:nvPicPr>
          <p:cNvPr id="8" name="Rezervirano mjesto sadržaja 7">
            <a:extLst>
              <a:ext uri="{FF2B5EF4-FFF2-40B4-BE49-F238E27FC236}">
                <a16:creationId xmlns:a16="http://schemas.microsoft.com/office/drawing/2014/main" id="{507831ED-C42F-4FB7-9D46-27BD2BCF6B14}"/>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72200" y="2542108"/>
            <a:ext cx="5181600" cy="2918372"/>
          </a:xfrm>
        </p:spPr>
      </p:pic>
      <p:sp>
        <p:nvSpPr>
          <p:cNvPr id="7" name="TekstniOkvir 6">
            <a:extLst>
              <a:ext uri="{FF2B5EF4-FFF2-40B4-BE49-F238E27FC236}">
                <a16:creationId xmlns:a16="http://schemas.microsoft.com/office/drawing/2014/main" id="{A7191427-45C5-45DC-8D36-5828F9A08ACA}"/>
              </a:ext>
            </a:extLst>
          </p:cNvPr>
          <p:cNvSpPr txBox="1"/>
          <p:nvPr/>
        </p:nvSpPr>
        <p:spPr>
          <a:xfrm>
            <a:off x="7518480" y="1780566"/>
            <a:ext cx="1527046" cy="400110"/>
          </a:xfrm>
          <a:prstGeom prst="rect">
            <a:avLst/>
          </a:prstGeom>
          <a:noFill/>
        </p:spPr>
        <p:txBody>
          <a:bodyPr wrap="square" rtlCol="0">
            <a:spAutoFit/>
          </a:bodyPr>
          <a:lstStyle/>
          <a:p>
            <a:r>
              <a:rPr lang="hr-HR" sz="2000" dirty="0"/>
              <a:t>VN Japana</a:t>
            </a:r>
          </a:p>
        </p:txBody>
      </p:sp>
      <p:sp>
        <p:nvSpPr>
          <p:cNvPr id="10" name="TekstniOkvir 9">
            <a:extLst>
              <a:ext uri="{FF2B5EF4-FFF2-40B4-BE49-F238E27FC236}">
                <a16:creationId xmlns:a16="http://schemas.microsoft.com/office/drawing/2014/main" id="{C4CEA458-6EC2-48A8-B5AE-E3B86F778694}"/>
              </a:ext>
            </a:extLst>
          </p:cNvPr>
          <p:cNvSpPr txBox="1"/>
          <p:nvPr/>
        </p:nvSpPr>
        <p:spPr>
          <a:xfrm>
            <a:off x="1927274" y="1780566"/>
            <a:ext cx="2082018" cy="400110"/>
          </a:xfrm>
          <a:prstGeom prst="rect">
            <a:avLst/>
          </a:prstGeom>
          <a:noFill/>
        </p:spPr>
        <p:txBody>
          <a:bodyPr wrap="square" rtlCol="0">
            <a:spAutoFit/>
          </a:bodyPr>
          <a:lstStyle/>
          <a:p>
            <a:r>
              <a:rPr lang="hr-HR" sz="2000" dirty="0"/>
              <a:t>VN Španjolske</a:t>
            </a:r>
          </a:p>
        </p:txBody>
      </p:sp>
      <p:sp>
        <p:nvSpPr>
          <p:cNvPr id="9" name="TekstniOkvir 8">
            <a:extLst>
              <a:ext uri="{FF2B5EF4-FFF2-40B4-BE49-F238E27FC236}">
                <a16:creationId xmlns:a16="http://schemas.microsoft.com/office/drawing/2014/main" id="{42F2A001-C505-99A5-C8C5-8334495B4E96}"/>
              </a:ext>
            </a:extLst>
          </p:cNvPr>
          <p:cNvSpPr txBox="1"/>
          <p:nvPr/>
        </p:nvSpPr>
        <p:spPr>
          <a:xfrm>
            <a:off x="5335860" y="559612"/>
            <a:ext cx="6094140" cy="646331"/>
          </a:xfrm>
          <a:prstGeom prst="rect">
            <a:avLst/>
          </a:prstGeom>
          <a:noFill/>
        </p:spPr>
        <p:txBody>
          <a:bodyPr wrap="square">
            <a:spAutoFit/>
          </a:bodyPr>
          <a:lstStyle/>
          <a:p>
            <a:r>
              <a:rPr lang="en-US" dirty="0">
                <a:hlinkClick r:id="rId5"/>
              </a:rPr>
              <a:t>Mansell And Senna Battle In Barcelona | 1991 Spanish Grand Prix (youtube.com)</a:t>
            </a:r>
            <a:endParaRPr lang="hr-HR" dirty="0"/>
          </a:p>
        </p:txBody>
      </p:sp>
      <p:sp>
        <p:nvSpPr>
          <p:cNvPr id="11" name="Rezervirano mjesto datuma 10">
            <a:extLst>
              <a:ext uri="{FF2B5EF4-FFF2-40B4-BE49-F238E27FC236}">
                <a16:creationId xmlns:a16="http://schemas.microsoft.com/office/drawing/2014/main" id="{C7119F5E-B23E-3CE4-D433-68A9B3DEAF32}"/>
              </a:ext>
            </a:extLst>
          </p:cNvPr>
          <p:cNvSpPr>
            <a:spLocks noGrp="1"/>
          </p:cNvSpPr>
          <p:nvPr>
            <p:ph type="dt" sz="half" idx="10"/>
          </p:nvPr>
        </p:nvSpPr>
        <p:spPr/>
        <p:txBody>
          <a:bodyPr/>
          <a:lstStyle/>
          <a:p>
            <a:fld id="{6EE1AE5A-05FE-438B-93DC-738097A290CB}" type="datetime1">
              <a:rPr lang="hr-HR" smtClean="0"/>
              <a:t>13.9.2024.</a:t>
            </a:fld>
            <a:endParaRPr lang="hr-HR"/>
          </a:p>
        </p:txBody>
      </p:sp>
      <p:sp>
        <p:nvSpPr>
          <p:cNvPr id="12" name="Rezervirano mjesto podnožja 11">
            <a:extLst>
              <a:ext uri="{FF2B5EF4-FFF2-40B4-BE49-F238E27FC236}">
                <a16:creationId xmlns:a16="http://schemas.microsoft.com/office/drawing/2014/main" id="{6D9E05CF-660D-A07E-44F5-A8FD32550E7C}"/>
              </a:ext>
            </a:extLst>
          </p:cNvPr>
          <p:cNvSpPr>
            <a:spLocks noGrp="1"/>
          </p:cNvSpPr>
          <p:nvPr>
            <p:ph type="ftr" sz="quarter" idx="11"/>
          </p:nvPr>
        </p:nvSpPr>
        <p:spPr/>
        <p:txBody>
          <a:bodyPr/>
          <a:lstStyle/>
          <a:p>
            <a:r>
              <a:rPr lang="hr-HR"/>
              <a:t>Matematika na prometnicama</a:t>
            </a:r>
          </a:p>
        </p:txBody>
      </p:sp>
      <p:sp>
        <p:nvSpPr>
          <p:cNvPr id="13" name="Rezervirano mjesto broja slajda 12">
            <a:extLst>
              <a:ext uri="{FF2B5EF4-FFF2-40B4-BE49-F238E27FC236}">
                <a16:creationId xmlns:a16="http://schemas.microsoft.com/office/drawing/2014/main" id="{4274B03B-AB6F-88BF-CFBF-9878F6C88AE9}"/>
              </a:ext>
            </a:extLst>
          </p:cNvPr>
          <p:cNvSpPr>
            <a:spLocks noGrp="1"/>
          </p:cNvSpPr>
          <p:nvPr>
            <p:ph type="sldNum" sz="quarter" idx="12"/>
          </p:nvPr>
        </p:nvSpPr>
        <p:spPr/>
        <p:txBody>
          <a:bodyPr/>
          <a:lstStyle/>
          <a:p>
            <a:fld id="{1745D983-2530-4B90-8053-CBCA1B9F027E}" type="slidenum">
              <a:rPr lang="hr-HR" smtClean="0"/>
              <a:t>14</a:t>
            </a:fld>
            <a:endParaRPr lang="hr-HR"/>
          </a:p>
        </p:txBody>
      </p:sp>
    </p:spTree>
    <p:extLst>
      <p:ext uri="{BB962C8B-B14F-4D97-AF65-F5344CB8AC3E}">
        <p14:creationId xmlns:p14="http://schemas.microsoft.com/office/powerpoint/2010/main" val="4154529627"/>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27DD1CF-BA59-67B8-0706-EA29B6C53915}"/>
              </a:ext>
            </a:extLst>
          </p:cNvPr>
          <p:cNvSpPr>
            <a:spLocks noGrp="1"/>
          </p:cNvSpPr>
          <p:nvPr>
            <p:ph type="title"/>
          </p:nvPr>
        </p:nvSpPr>
        <p:spPr/>
        <p:txBody>
          <a:bodyPr>
            <a:normAutofit/>
          </a:bodyPr>
          <a:lstStyle/>
          <a:p>
            <a:r>
              <a:rPr lang="hr-HR" sz="5400" dirty="0"/>
              <a:t>Izvori:</a:t>
            </a:r>
          </a:p>
        </p:txBody>
      </p:sp>
      <p:sp>
        <p:nvSpPr>
          <p:cNvPr id="3" name="Rezervirano mjesto sadržaja 2">
            <a:extLst>
              <a:ext uri="{FF2B5EF4-FFF2-40B4-BE49-F238E27FC236}">
                <a16:creationId xmlns:a16="http://schemas.microsoft.com/office/drawing/2014/main" id="{D05BAD96-6853-6C7E-C055-0A122459D968}"/>
              </a:ext>
            </a:extLst>
          </p:cNvPr>
          <p:cNvSpPr>
            <a:spLocks noGrp="1"/>
          </p:cNvSpPr>
          <p:nvPr>
            <p:ph idx="1"/>
          </p:nvPr>
        </p:nvSpPr>
        <p:spPr/>
        <p:txBody>
          <a:bodyPr/>
          <a:lstStyle/>
          <a:p>
            <a:r>
              <a:rPr lang="hr-HR" dirty="0" err="1">
                <a:hlinkClick r:id="rId2"/>
              </a:rPr>
              <a:t>Matheliebe</a:t>
            </a:r>
            <a:endParaRPr lang="hr-HR" dirty="0"/>
          </a:p>
          <a:p>
            <a:r>
              <a:rPr lang="en-US" dirty="0">
                <a:hlinkClick r:id="rId3"/>
              </a:rPr>
              <a:t>Mansell And Senna Battle In Barcelona | 1991 Spanish Grand Prix (youtube.com)</a:t>
            </a:r>
            <a:endParaRPr lang="hr-HR" dirty="0"/>
          </a:p>
          <a:p>
            <a:r>
              <a:rPr lang="hr-HR" dirty="0">
                <a:hlinkClick r:id="rId4"/>
              </a:rPr>
              <a:t>VIDEO </a:t>
            </a:r>
            <a:r>
              <a:rPr lang="hr-HR" dirty="0" err="1">
                <a:hlinkClick r:id="rId4"/>
              </a:rPr>
              <a:t>Norris</a:t>
            </a:r>
            <a:r>
              <a:rPr lang="hr-HR" dirty="0">
                <a:hlinkClick r:id="rId4"/>
              </a:rPr>
              <a:t> </a:t>
            </a:r>
            <a:r>
              <a:rPr lang="hr-HR" dirty="0" err="1">
                <a:hlinkClick r:id="rId4"/>
              </a:rPr>
              <a:t>kiksao</a:t>
            </a:r>
            <a:r>
              <a:rPr lang="hr-HR" dirty="0">
                <a:hlinkClick r:id="rId4"/>
              </a:rPr>
              <a:t>, Max slavio i na VN Španjolske! Hamilton osvojio prvo postolje u sezoni | 24sata</a:t>
            </a:r>
            <a:endParaRPr lang="hr-HR" dirty="0"/>
          </a:p>
          <a:p>
            <a:endParaRPr lang="hr-HR" dirty="0"/>
          </a:p>
          <a:p>
            <a:endParaRPr lang="hr-HR" dirty="0"/>
          </a:p>
          <a:p>
            <a:endParaRPr lang="hr-HR" dirty="0"/>
          </a:p>
          <a:p>
            <a:endParaRPr lang="hr-HR" dirty="0"/>
          </a:p>
          <a:p>
            <a:endParaRPr lang="hr-HR" dirty="0"/>
          </a:p>
        </p:txBody>
      </p:sp>
      <p:sp>
        <p:nvSpPr>
          <p:cNvPr id="4" name="Rezervirano mjesto datuma 3">
            <a:extLst>
              <a:ext uri="{FF2B5EF4-FFF2-40B4-BE49-F238E27FC236}">
                <a16:creationId xmlns:a16="http://schemas.microsoft.com/office/drawing/2014/main" id="{738169F4-E8D3-5EBE-EFF7-4097FD280057}"/>
              </a:ext>
            </a:extLst>
          </p:cNvPr>
          <p:cNvSpPr>
            <a:spLocks noGrp="1"/>
          </p:cNvSpPr>
          <p:nvPr>
            <p:ph type="dt" sz="half" idx="10"/>
          </p:nvPr>
        </p:nvSpPr>
        <p:spPr/>
        <p:txBody>
          <a:bodyPr/>
          <a:lstStyle/>
          <a:p>
            <a:fld id="{A321339B-4B1D-4363-B42B-121DFB3F1D98}" type="datetime1">
              <a:rPr lang="hr-HR" smtClean="0"/>
              <a:t>13.9.2024.</a:t>
            </a:fld>
            <a:endParaRPr lang="hr-HR"/>
          </a:p>
        </p:txBody>
      </p:sp>
      <p:sp>
        <p:nvSpPr>
          <p:cNvPr id="5" name="Rezervirano mjesto podnožja 4">
            <a:extLst>
              <a:ext uri="{FF2B5EF4-FFF2-40B4-BE49-F238E27FC236}">
                <a16:creationId xmlns:a16="http://schemas.microsoft.com/office/drawing/2014/main" id="{4090E673-7F8D-B63D-65AC-BAC4CCFB9582}"/>
              </a:ext>
            </a:extLst>
          </p:cNvPr>
          <p:cNvSpPr>
            <a:spLocks noGrp="1"/>
          </p:cNvSpPr>
          <p:nvPr>
            <p:ph type="ftr" sz="quarter" idx="11"/>
          </p:nvPr>
        </p:nvSpPr>
        <p:spPr/>
        <p:txBody>
          <a:bodyPr/>
          <a:lstStyle/>
          <a:p>
            <a:r>
              <a:rPr lang="hr-HR"/>
              <a:t>Matematika na prometnicama</a:t>
            </a:r>
          </a:p>
        </p:txBody>
      </p:sp>
      <p:sp>
        <p:nvSpPr>
          <p:cNvPr id="6" name="Rezervirano mjesto broja slajda 5">
            <a:extLst>
              <a:ext uri="{FF2B5EF4-FFF2-40B4-BE49-F238E27FC236}">
                <a16:creationId xmlns:a16="http://schemas.microsoft.com/office/drawing/2014/main" id="{5B42AB45-4E53-9C66-7F89-496376910FAC}"/>
              </a:ext>
            </a:extLst>
          </p:cNvPr>
          <p:cNvSpPr>
            <a:spLocks noGrp="1"/>
          </p:cNvSpPr>
          <p:nvPr>
            <p:ph type="sldNum" sz="quarter" idx="12"/>
          </p:nvPr>
        </p:nvSpPr>
        <p:spPr/>
        <p:txBody>
          <a:bodyPr/>
          <a:lstStyle/>
          <a:p>
            <a:fld id="{1745D983-2530-4B90-8053-CBCA1B9F027E}" type="slidenum">
              <a:rPr lang="hr-HR" smtClean="0"/>
              <a:t>15</a:t>
            </a:fld>
            <a:endParaRPr lang="hr-HR"/>
          </a:p>
        </p:txBody>
      </p:sp>
    </p:spTree>
    <p:extLst>
      <p:ext uri="{BB962C8B-B14F-4D97-AF65-F5344CB8AC3E}">
        <p14:creationId xmlns:p14="http://schemas.microsoft.com/office/powerpoint/2010/main" val="389151909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kstniOkvir 3">
            <a:extLst>
              <a:ext uri="{FF2B5EF4-FFF2-40B4-BE49-F238E27FC236}">
                <a16:creationId xmlns:a16="http://schemas.microsoft.com/office/drawing/2014/main" id="{D01DA564-B467-B266-CCCD-1C300051A2A0}"/>
              </a:ext>
            </a:extLst>
          </p:cNvPr>
          <p:cNvSpPr txBox="1"/>
          <p:nvPr/>
        </p:nvSpPr>
        <p:spPr>
          <a:xfrm>
            <a:off x="630936" y="2807208"/>
            <a:ext cx="3429000" cy="603504"/>
          </a:xfrm>
          <a:prstGeom prst="rect">
            <a:avLst/>
          </a:prstGeom>
        </p:spPr>
        <p:txBody>
          <a:bodyPr vert="horz" lIns="91440" tIns="45720" rIns="91440" bIns="45720" rtlCol="0" anchor="t">
            <a:noAutofit/>
          </a:bodyPr>
          <a:lstStyle/>
          <a:p>
            <a:pPr>
              <a:lnSpc>
                <a:spcPct val="90000"/>
              </a:lnSpc>
              <a:spcAft>
                <a:spcPts val="600"/>
              </a:spcAft>
            </a:pPr>
            <a:r>
              <a:rPr lang="en-US" sz="5400" dirty="0" err="1"/>
              <a:t>Hvala</a:t>
            </a:r>
            <a:r>
              <a:rPr lang="en-US" sz="5400" dirty="0"/>
              <a:t>!</a:t>
            </a:r>
          </a:p>
        </p:txBody>
      </p:sp>
      <p:pic>
        <p:nvPicPr>
          <p:cNvPr id="3" name="Slika 2" descr="Slika na kojoj se prikazuje u dvorani, zid, tekst, kutija&#10;&#10;Opis je automatski generiran">
            <a:extLst>
              <a:ext uri="{FF2B5EF4-FFF2-40B4-BE49-F238E27FC236}">
                <a16:creationId xmlns:a16="http://schemas.microsoft.com/office/drawing/2014/main" id="{1879CB10-3DC5-1B9F-13B0-491076608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1124883"/>
            <a:ext cx="6903720" cy="4608233"/>
          </a:xfrm>
          <a:prstGeom prst="rect">
            <a:avLst/>
          </a:prstGeom>
        </p:spPr>
      </p:pic>
      <p:sp>
        <p:nvSpPr>
          <p:cNvPr id="5" name="Rezervirano mjesto datuma 4">
            <a:extLst>
              <a:ext uri="{FF2B5EF4-FFF2-40B4-BE49-F238E27FC236}">
                <a16:creationId xmlns:a16="http://schemas.microsoft.com/office/drawing/2014/main" id="{D77B32F4-5446-38EA-C027-C40B119BE21D}"/>
              </a:ext>
            </a:extLst>
          </p:cNvPr>
          <p:cNvSpPr>
            <a:spLocks noGrp="1"/>
          </p:cNvSpPr>
          <p:nvPr>
            <p:ph type="dt" sz="half" idx="10"/>
          </p:nvPr>
        </p:nvSpPr>
        <p:spPr/>
        <p:txBody>
          <a:bodyPr/>
          <a:lstStyle/>
          <a:p>
            <a:fld id="{7F4F9C1A-2745-43BA-8BAF-4BB5F83E5E6A}" type="datetime1">
              <a:rPr lang="hr-HR" smtClean="0"/>
              <a:t>13.9.2024.</a:t>
            </a:fld>
            <a:endParaRPr lang="hr-HR"/>
          </a:p>
        </p:txBody>
      </p:sp>
      <p:sp>
        <p:nvSpPr>
          <p:cNvPr id="6" name="Rezervirano mjesto podnožja 5">
            <a:extLst>
              <a:ext uri="{FF2B5EF4-FFF2-40B4-BE49-F238E27FC236}">
                <a16:creationId xmlns:a16="http://schemas.microsoft.com/office/drawing/2014/main" id="{E545005C-91A2-B95C-EC71-DE052A4D7D8E}"/>
              </a:ext>
            </a:extLst>
          </p:cNvPr>
          <p:cNvSpPr>
            <a:spLocks noGrp="1"/>
          </p:cNvSpPr>
          <p:nvPr>
            <p:ph type="ftr" sz="quarter" idx="11"/>
          </p:nvPr>
        </p:nvSpPr>
        <p:spPr/>
        <p:txBody>
          <a:bodyPr/>
          <a:lstStyle/>
          <a:p>
            <a:r>
              <a:rPr lang="hr-HR"/>
              <a:t>Matematika na prometnicama</a:t>
            </a:r>
          </a:p>
        </p:txBody>
      </p:sp>
      <p:sp>
        <p:nvSpPr>
          <p:cNvPr id="7" name="Rezervirano mjesto broja slajda 6">
            <a:extLst>
              <a:ext uri="{FF2B5EF4-FFF2-40B4-BE49-F238E27FC236}">
                <a16:creationId xmlns:a16="http://schemas.microsoft.com/office/drawing/2014/main" id="{8F284B22-1CFA-DAF1-1618-03C4BF6FCFCB}"/>
              </a:ext>
            </a:extLst>
          </p:cNvPr>
          <p:cNvSpPr>
            <a:spLocks noGrp="1"/>
          </p:cNvSpPr>
          <p:nvPr>
            <p:ph type="sldNum" sz="quarter" idx="12"/>
          </p:nvPr>
        </p:nvSpPr>
        <p:spPr/>
        <p:txBody>
          <a:bodyPr/>
          <a:lstStyle/>
          <a:p>
            <a:fld id="{1745D983-2530-4B90-8053-CBCA1B9F027E}" type="slidenum">
              <a:rPr lang="hr-HR" smtClean="0"/>
              <a:t>16</a:t>
            </a:fld>
            <a:endParaRPr lang="hr-HR"/>
          </a:p>
        </p:txBody>
      </p:sp>
    </p:spTree>
    <p:extLst>
      <p:ext uri="{BB962C8B-B14F-4D97-AF65-F5344CB8AC3E}">
        <p14:creationId xmlns:p14="http://schemas.microsoft.com/office/powerpoint/2010/main" val="277804879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slov 1">
            <a:extLst>
              <a:ext uri="{FF2B5EF4-FFF2-40B4-BE49-F238E27FC236}">
                <a16:creationId xmlns:a16="http://schemas.microsoft.com/office/drawing/2014/main" id="{5EE77ACF-D2CD-4937-A23A-87FAFAC5049D}"/>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dirty="0" err="1">
                <a:solidFill>
                  <a:srgbClr val="FFFFFF"/>
                </a:solidFill>
                <a:latin typeface="+mj-lt"/>
                <a:ea typeface="+mj-ea"/>
                <a:cs typeface="+mj-cs"/>
              </a:rPr>
              <a:t>Opasna</a:t>
            </a:r>
            <a:r>
              <a:rPr lang="en-US" sz="5400" kern="1200" dirty="0">
                <a:solidFill>
                  <a:srgbClr val="FFFFFF"/>
                </a:solidFill>
                <a:latin typeface="+mj-lt"/>
                <a:ea typeface="+mj-ea"/>
                <a:cs typeface="+mj-cs"/>
              </a:rPr>
              <a:t> </a:t>
            </a:r>
            <a:r>
              <a:rPr lang="en-US" sz="5400" kern="1200" dirty="0" err="1">
                <a:solidFill>
                  <a:srgbClr val="FFFFFF"/>
                </a:solidFill>
                <a:latin typeface="+mj-lt"/>
                <a:ea typeface="+mj-ea"/>
                <a:cs typeface="+mj-cs"/>
              </a:rPr>
              <a:t>uzbrdica</a:t>
            </a:r>
            <a:endParaRPr lang="en-US" sz="5400" kern="1200" dirty="0">
              <a:solidFill>
                <a:srgbClr val="FFFFFF"/>
              </a:solidFill>
              <a:latin typeface="+mj-lt"/>
              <a:ea typeface="+mj-ea"/>
              <a:cs typeface="+mj-cs"/>
            </a:endParaRPr>
          </a:p>
        </p:txBody>
      </p:sp>
      <p:sp>
        <p:nvSpPr>
          <p:cNvPr id="4" name="Rezervirano mjesto sadržaja 3">
            <a:extLst>
              <a:ext uri="{FF2B5EF4-FFF2-40B4-BE49-F238E27FC236}">
                <a16:creationId xmlns:a16="http://schemas.microsoft.com/office/drawing/2014/main" id="{6EF9D89E-BAA7-4B4F-9811-BEA8B1811237}"/>
              </a:ext>
            </a:extLst>
          </p:cNvPr>
          <p:cNvSpPr>
            <a:spLocks noGrp="1"/>
          </p:cNvSpPr>
          <p:nvPr>
            <p:ph sz="half" idx="2"/>
          </p:nvPr>
        </p:nvSpPr>
        <p:spPr>
          <a:xfrm>
            <a:off x="1524000" y="1525638"/>
            <a:ext cx="9144000" cy="420001"/>
          </a:xfrm>
        </p:spPr>
        <p:txBody>
          <a:bodyPr vert="horz" lIns="91440" tIns="45720" rIns="91440" bIns="45720" rtlCol="0">
            <a:normAutofit/>
          </a:bodyPr>
          <a:lstStyle/>
          <a:p>
            <a:pPr marL="0" indent="0" algn="ctr">
              <a:buNone/>
            </a:pPr>
            <a:r>
              <a:rPr lang="en-US" sz="2000" kern="1200">
                <a:solidFill>
                  <a:srgbClr val="E7E6E6"/>
                </a:solidFill>
                <a:latin typeface="+mn-lt"/>
                <a:ea typeface="+mn-ea"/>
                <a:cs typeface="+mn-cs"/>
              </a:rPr>
              <a:t>Izrazi nagib u stupnjevima!</a:t>
            </a: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Rezervirano mjesto sadržaja 5">
            <a:extLst>
              <a:ext uri="{FF2B5EF4-FFF2-40B4-BE49-F238E27FC236}">
                <a16:creationId xmlns:a16="http://schemas.microsoft.com/office/drawing/2014/main" id="{5B13EB6E-0C8E-401A-9F07-417F68E082D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797066" y="2509911"/>
            <a:ext cx="4542769" cy="3997637"/>
          </a:xfrm>
          <a:prstGeom prst="rect">
            <a:avLst/>
          </a:prstGeom>
        </p:spPr>
      </p:pic>
      <p:sp>
        <p:nvSpPr>
          <p:cNvPr id="3" name="Rezervirano mjesto datuma 2">
            <a:extLst>
              <a:ext uri="{FF2B5EF4-FFF2-40B4-BE49-F238E27FC236}">
                <a16:creationId xmlns:a16="http://schemas.microsoft.com/office/drawing/2014/main" id="{81D42C23-1F1B-D104-811E-F2451E4915BD}"/>
              </a:ext>
            </a:extLst>
          </p:cNvPr>
          <p:cNvSpPr>
            <a:spLocks noGrp="1"/>
          </p:cNvSpPr>
          <p:nvPr>
            <p:ph type="dt" sz="half" idx="10"/>
          </p:nvPr>
        </p:nvSpPr>
        <p:spPr/>
        <p:txBody>
          <a:bodyPr/>
          <a:lstStyle/>
          <a:p>
            <a:fld id="{10585C39-95F8-48F0-A521-A137FAA4C232}" type="datetime1">
              <a:rPr lang="hr-HR" smtClean="0"/>
              <a:t>13.9.2024.</a:t>
            </a:fld>
            <a:endParaRPr lang="hr-HR"/>
          </a:p>
        </p:txBody>
      </p:sp>
      <p:sp>
        <p:nvSpPr>
          <p:cNvPr id="5" name="Rezervirano mjesto podnožja 4">
            <a:extLst>
              <a:ext uri="{FF2B5EF4-FFF2-40B4-BE49-F238E27FC236}">
                <a16:creationId xmlns:a16="http://schemas.microsoft.com/office/drawing/2014/main" id="{0641C2B0-9902-EDCE-C104-99700D5477B7}"/>
              </a:ext>
            </a:extLst>
          </p:cNvPr>
          <p:cNvSpPr>
            <a:spLocks noGrp="1"/>
          </p:cNvSpPr>
          <p:nvPr>
            <p:ph type="ftr" sz="quarter" idx="11"/>
          </p:nvPr>
        </p:nvSpPr>
        <p:spPr/>
        <p:txBody>
          <a:bodyPr/>
          <a:lstStyle/>
          <a:p>
            <a:r>
              <a:rPr lang="hr-HR"/>
              <a:t>Matematika na prometnicama</a:t>
            </a:r>
          </a:p>
        </p:txBody>
      </p:sp>
      <p:sp>
        <p:nvSpPr>
          <p:cNvPr id="7" name="Rezervirano mjesto broja slajda 6">
            <a:extLst>
              <a:ext uri="{FF2B5EF4-FFF2-40B4-BE49-F238E27FC236}">
                <a16:creationId xmlns:a16="http://schemas.microsoft.com/office/drawing/2014/main" id="{A2EE99DA-4CFD-8E58-4AD9-6E1B715F552C}"/>
              </a:ext>
            </a:extLst>
          </p:cNvPr>
          <p:cNvSpPr>
            <a:spLocks noGrp="1"/>
          </p:cNvSpPr>
          <p:nvPr>
            <p:ph type="sldNum" sz="quarter" idx="12"/>
          </p:nvPr>
        </p:nvSpPr>
        <p:spPr/>
        <p:txBody>
          <a:bodyPr/>
          <a:lstStyle/>
          <a:p>
            <a:fld id="{1745D983-2530-4B90-8053-CBCA1B9F027E}" type="slidenum">
              <a:rPr lang="hr-HR" smtClean="0"/>
              <a:t>2</a:t>
            </a:fld>
            <a:endParaRPr lang="hr-HR"/>
          </a:p>
        </p:txBody>
      </p:sp>
    </p:spTree>
    <p:extLst>
      <p:ext uri="{BB962C8B-B14F-4D97-AF65-F5344CB8AC3E}">
        <p14:creationId xmlns:p14="http://schemas.microsoft.com/office/powerpoint/2010/main" val="149729357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DD86E30-8153-43DA-A782-2DBBB0C3E637}"/>
              </a:ext>
            </a:extLst>
          </p:cNvPr>
          <p:cNvSpPr>
            <a:spLocks noGrp="1"/>
          </p:cNvSpPr>
          <p:nvPr>
            <p:ph type="title"/>
          </p:nvPr>
        </p:nvSpPr>
        <p:spPr>
          <a:xfrm>
            <a:off x="1514292" y="513612"/>
            <a:ext cx="9894133" cy="1031216"/>
          </a:xfrm>
        </p:spPr>
        <p:txBody>
          <a:bodyPr vert="horz" lIns="91440" tIns="45720" rIns="91440" bIns="45720" rtlCol="0" anchor="b">
            <a:normAutofit/>
          </a:bodyPr>
          <a:lstStyle/>
          <a:p>
            <a:r>
              <a:rPr lang="en-US" sz="5400" kern="1200" dirty="0" err="1">
                <a:solidFill>
                  <a:schemeClr val="tx1"/>
                </a:solidFill>
                <a:latin typeface="+mj-lt"/>
                <a:ea typeface="+mj-ea"/>
                <a:cs typeface="+mj-cs"/>
              </a:rPr>
              <a:t>Nagib</a:t>
            </a:r>
            <a:r>
              <a:rPr lang="en-US" sz="5400" kern="1200" dirty="0">
                <a:solidFill>
                  <a:schemeClr val="tx1"/>
                </a:solidFill>
                <a:latin typeface="+mj-lt"/>
                <a:ea typeface="+mj-ea"/>
                <a:cs typeface="+mj-cs"/>
              </a:rPr>
              <a:t> </a:t>
            </a:r>
            <a:r>
              <a:rPr lang="en-US" sz="5400" kern="1200" dirty="0" err="1">
                <a:solidFill>
                  <a:schemeClr val="tx1"/>
                </a:solidFill>
                <a:latin typeface="+mj-lt"/>
                <a:ea typeface="+mj-ea"/>
                <a:cs typeface="+mj-cs"/>
              </a:rPr>
              <a:t>pravca</a:t>
            </a:r>
            <a:endParaRPr lang="en-US" sz="5400" kern="1200" dirty="0">
              <a:solidFill>
                <a:schemeClr val="tx1"/>
              </a:solidFill>
              <a:latin typeface="+mj-lt"/>
              <a:ea typeface="+mj-ea"/>
              <a:cs typeface="+mj-cs"/>
            </a:endParaRPr>
          </a:p>
        </p:txBody>
      </p:sp>
      <p:pic>
        <p:nvPicPr>
          <p:cNvPr id="6" name="Rezervirano mjesto sadržaja 5">
            <a:extLst>
              <a:ext uri="{FF2B5EF4-FFF2-40B4-BE49-F238E27FC236}">
                <a16:creationId xmlns:a16="http://schemas.microsoft.com/office/drawing/2014/main" id="{E430BC1D-966D-444E-A272-85363BC40FE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514293" y="2819877"/>
            <a:ext cx="5069382" cy="2293895"/>
          </a:xfrm>
          <a:prstGeom prst="rect">
            <a:avLst/>
          </a:prstGeom>
        </p:spPr>
      </p:pic>
      <p:sp>
        <p:nvSpPr>
          <p:cNvPr id="11" name="Freeform: Shape 10">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txBody>
          <a:bodyPr/>
          <a:lstStyle/>
          <a:p>
            <a:endParaRPr lang="hr-HR"/>
          </a:p>
        </p:txBody>
      </p:sp>
      <p:sp>
        <p:nvSpPr>
          <p:cNvPr id="13" name="Freeform: Shape 12">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 name="Rezervirano mjesto sadržaja 2">
                <a:extLst>
                  <a:ext uri="{FF2B5EF4-FFF2-40B4-BE49-F238E27FC236}">
                    <a16:creationId xmlns:a16="http://schemas.microsoft.com/office/drawing/2014/main" id="{78E39E2E-214E-4571-9874-771DA161DECC}"/>
                  </a:ext>
                </a:extLst>
              </p:cNvPr>
              <p:cNvSpPr>
                <a:spLocks noGrp="1"/>
              </p:cNvSpPr>
              <p:nvPr>
                <p:ph sz="half" idx="1"/>
              </p:nvPr>
            </p:nvSpPr>
            <p:spPr>
              <a:xfrm>
                <a:off x="7781373" y="2279151"/>
                <a:ext cx="3627063" cy="3387145"/>
              </a:xfrm>
            </p:spPr>
            <p:txBody>
              <a:bodyPr vert="horz" lIns="91440" tIns="45720" rIns="91440" bIns="45720" rtlCol="0" anchor="ctr">
                <a:normAutofit/>
              </a:bodyPr>
              <a:lstStyle/>
              <a:p>
                <a:pPr marL="0"/>
                <a:r>
                  <a:rPr lang="en-US" sz="2400"/>
                  <a:t>y = kx + l</a:t>
                </a:r>
                <a:br>
                  <a:rPr lang="en-US" sz="2400"/>
                </a:br>
                <a:br>
                  <a:rPr lang="en-US" sz="2400"/>
                </a:br>
                <a:br>
                  <a:rPr lang="en-US" sz="2400"/>
                </a:br>
                <a:br>
                  <a:rPr lang="en-US" sz="2400"/>
                </a:br>
                <a:r>
                  <a:rPr lang="en-US" sz="2400"/>
                  <a:t>zadatak 1. Nacrtaj pravac </a:t>
                </a:r>
              </a:p>
              <a:p>
                <a:pPr marL="0"/>
                <a:r>
                  <a:rPr lang="en-US" sz="2400"/>
                  <a:t>y=</a:t>
                </a:r>
                <a14:m>
                  <m:oMath xmlns:m="http://schemas.openxmlformats.org/officeDocument/2006/math">
                    <m:f>
                      <m:fPr>
                        <m:ctrlPr>
                          <a:rPr lang="en-US" sz="2400" i="1">
                            <a:latin typeface="Cambria Math" panose="02040503050406030204" pitchFamily="18" charset="0"/>
                          </a:rPr>
                        </m:ctrlPr>
                      </m:fPr>
                      <m:num>
                        <m:r>
                          <a:rPr lang="en-US" sz="2400" b="0" i="1">
                            <a:latin typeface="Cambria Math" panose="02040503050406030204" pitchFamily="18" charset="0"/>
                          </a:rPr>
                          <m:t>1</m:t>
                        </m:r>
                      </m:num>
                      <m:den>
                        <m:r>
                          <a:rPr lang="en-US" sz="2400" b="0" i="1">
                            <a:latin typeface="Cambria Math" panose="02040503050406030204" pitchFamily="18" charset="0"/>
                          </a:rPr>
                          <m:t>2</m:t>
                        </m:r>
                      </m:den>
                    </m:f>
                    <m:r>
                      <a:rPr lang="en-US" sz="2400" b="0" i="1">
                        <a:latin typeface="Cambria Math" panose="02040503050406030204" pitchFamily="18" charset="0"/>
                      </a:rPr>
                      <m:t>𝑥</m:t>
                    </m:r>
                    <m:r>
                      <a:rPr lang="en-US" sz="2400" b="0" i="1">
                        <a:latin typeface="Cambria Math" panose="02040503050406030204" pitchFamily="18" charset="0"/>
                      </a:rPr>
                      <m:t>+1</m:t>
                    </m:r>
                  </m:oMath>
                </a14:m>
                <a:r>
                  <a:rPr lang="en-US" sz="2400"/>
                  <a:t> </a:t>
                </a:r>
              </a:p>
            </p:txBody>
          </p:sp>
        </mc:Choice>
        <mc:Fallback xmlns="">
          <p:sp>
            <p:nvSpPr>
              <p:cNvPr id="3" name="Rezervirano mjesto sadržaja 2">
                <a:extLst>
                  <a:ext uri="{FF2B5EF4-FFF2-40B4-BE49-F238E27FC236}">
                    <a16:creationId xmlns:a16="http://schemas.microsoft.com/office/drawing/2014/main" id="{78E39E2E-214E-4571-9874-771DA161DECC}"/>
                  </a:ext>
                </a:extLst>
              </p:cNvPr>
              <p:cNvSpPr>
                <a:spLocks noGrp="1" noRot="1" noChangeAspect="1" noMove="1" noResize="1" noEditPoints="1" noAdjustHandles="1" noChangeArrowheads="1" noChangeShapeType="1" noTextEdit="1"/>
              </p:cNvSpPr>
              <p:nvPr>
                <p:ph sz="half" idx="1"/>
              </p:nvPr>
            </p:nvSpPr>
            <p:spPr>
              <a:xfrm>
                <a:off x="7781373" y="2279151"/>
                <a:ext cx="3627063" cy="3387145"/>
              </a:xfrm>
              <a:blipFill>
                <a:blip r:embed="rId4"/>
                <a:stretch>
                  <a:fillRect l="-2521"/>
                </a:stretch>
              </a:blipFill>
            </p:spPr>
            <p:txBody>
              <a:bodyPr/>
              <a:lstStyle/>
              <a:p>
                <a:r>
                  <a:rPr lang="hr-HR">
                    <a:noFill/>
                  </a:rPr>
                  <a:t> </a:t>
                </a:r>
              </a:p>
            </p:txBody>
          </p:sp>
        </mc:Fallback>
      </mc:AlternateContent>
      <p:sp>
        <p:nvSpPr>
          <p:cNvPr id="4" name="Rezervirano mjesto datuma 3">
            <a:extLst>
              <a:ext uri="{FF2B5EF4-FFF2-40B4-BE49-F238E27FC236}">
                <a16:creationId xmlns:a16="http://schemas.microsoft.com/office/drawing/2014/main" id="{DD9B9A9B-614B-68C2-3638-52A5389535A8}"/>
              </a:ext>
            </a:extLst>
          </p:cNvPr>
          <p:cNvSpPr>
            <a:spLocks noGrp="1"/>
          </p:cNvSpPr>
          <p:nvPr>
            <p:ph type="dt" sz="half" idx="10"/>
          </p:nvPr>
        </p:nvSpPr>
        <p:spPr/>
        <p:txBody>
          <a:bodyPr/>
          <a:lstStyle/>
          <a:p>
            <a:fld id="{A6F22B91-A888-4A96-8F73-B9D0A3385294}" type="datetime1">
              <a:rPr lang="hr-HR" smtClean="0"/>
              <a:t>13.9.2024.</a:t>
            </a:fld>
            <a:endParaRPr lang="hr-HR"/>
          </a:p>
        </p:txBody>
      </p:sp>
      <p:sp>
        <p:nvSpPr>
          <p:cNvPr id="5" name="Rezervirano mjesto podnožja 4">
            <a:extLst>
              <a:ext uri="{FF2B5EF4-FFF2-40B4-BE49-F238E27FC236}">
                <a16:creationId xmlns:a16="http://schemas.microsoft.com/office/drawing/2014/main" id="{1FE21D9F-92E6-EE90-F3A0-40877B824DBF}"/>
              </a:ext>
            </a:extLst>
          </p:cNvPr>
          <p:cNvSpPr>
            <a:spLocks noGrp="1"/>
          </p:cNvSpPr>
          <p:nvPr>
            <p:ph type="ftr" sz="quarter" idx="11"/>
          </p:nvPr>
        </p:nvSpPr>
        <p:spPr/>
        <p:txBody>
          <a:bodyPr/>
          <a:lstStyle/>
          <a:p>
            <a:r>
              <a:rPr lang="hr-HR"/>
              <a:t>Matematika na prometnicama</a:t>
            </a:r>
          </a:p>
        </p:txBody>
      </p:sp>
      <p:sp>
        <p:nvSpPr>
          <p:cNvPr id="7" name="Rezervirano mjesto broja slajda 6">
            <a:extLst>
              <a:ext uri="{FF2B5EF4-FFF2-40B4-BE49-F238E27FC236}">
                <a16:creationId xmlns:a16="http://schemas.microsoft.com/office/drawing/2014/main" id="{4D611E07-BF53-9A40-CFD9-E014B6E3EEFE}"/>
              </a:ext>
            </a:extLst>
          </p:cNvPr>
          <p:cNvSpPr>
            <a:spLocks noGrp="1"/>
          </p:cNvSpPr>
          <p:nvPr>
            <p:ph type="sldNum" sz="quarter" idx="12"/>
          </p:nvPr>
        </p:nvSpPr>
        <p:spPr/>
        <p:txBody>
          <a:bodyPr/>
          <a:lstStyle/>
          <a:p>
            <a:fld id="{1745D983-2530-4B90-8053-CBCA1B9F027E}" type="slidenum">
              <a:rPr lang="hr-HR" smtClean="0"/>
              <a:t>3</a:t>
            </a:fld>
            <a:endParaRPr lang="hr-HR"/>
          </a:p>
        </p:txBody>
      </p:sp>
    </p:spTree>
    <p:extLst>
      <p:ext uri="{BB962C8B-B14F-4D97-AF65-F5344CB8AC3E}">
        <p14:creationId xmlns:p14="http://schemas.microsoft.com/office/powerpoint/2010/main" val="13674940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A2E547D4-1E4F-4BC8-9241-280B8E9CF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787" y="1466137"/>
            <a:ext cx="9456425" cy="3925725"/>
          </a:xfrm>
          <a:prstGeom prst="rect">
            <a:avLst/>
          </a:prstGeom>
        </p:spPr>
      </p:pic>
      <mc:AlternateContent xmlns:mc="http://schemas.openxmlformats.org/markup-compatibility/2006" xmlns:a14="http://schemas.microsoft.com/office/drawing/2010/main">
        <mc:Choice Requires="a14">
          <p:sp>
            <p:nvSpPr>
              <p:cNvPr id="4" name="TekstniOkvir 3">
                <a:extLst>
                  <a:ext uri="{FF2B5EF4-FFF2-40B4-BE49-F238E27FC236}">
                    <a16:creationId xmlns:a16="http://schemas.microsoft.com/office/drawing/2014/main" id="{6673EB91-82D3-496C-BD83-4D5F1375F359}"/>
                  </a:ext>
                </a:extLst>
              </p:cNvPr>
              <p:cNvSpPr txBox="1"/>
              <p:nvPr/>
            </p:nvSpPr>
            <p:spPr>
              <a:xfrm>
                <a:off x="7609957" y="4980307"/>
                <a:ext cx="3602182" cy="983859"/>
              </a:xfrm>
              <a:prstGeom prst="rect">
                <a:avLst/>
              </a:prstGeom>
              <a:noFill/>
            </p:spPr>
            <p:txBody>
              <a:bodyPr wrap="square" rtlCol="0">
                <a:spAutoFit/>
              </a:bodyPr>
              <a:lstStyle/>
              <a:p>
                <a:r>
                  <a:rPr lang="hr-HR" sz="4000" dirty="0"/>
                  <a:t>k = </a:t>
                </a:r>
                <a14:m>
                  <m:oMath xmlns:m="http://schemas.openxmlformats.org/officeDocument/2006/math">
                    <m:f>
                      <m:fPr>
                        <m:ctrlPr>
                          <a:rPr lang="hr-HR" sz="4000" i="1" smtClean="0">
                            <a:latin typeface="Cambria Math" panose="02040503050406030204" pitchFamily="18" charset="0"/>
                          </a:rPr>
                        </m:ctrlPr>
                      </m:fPr>
                      <m:num>
                        <m:r>
                          <m:rPr>
                            <m:sty m:val="p"/>
                          </m:rPr>
                          <a:rPr lang="el-GR" sz="4000" i="1" smtClean="0">
                            <a:latin typeface="Cambria Math" panose="02040503050406030204" pitchFamily="18" charset="0"/>
                          </a:rPr>
                          <m:t>Δ</m:t>
                        </m:r>
                        <m:r>
                          <a:rPr lang="hr-HR" sz="4000" b="0" i="1" smtClean="0">
                            <a:latin typeface="Cambria Math" panose="02040503050406030204" pitchFamily="18" charset="0"/>
                          </a:rPr>
                          <m:t>𝑦</m:t>
                        </m:r>
                      </m:num>
                      <m:den>
                        <m:r>
                          <m:rPr>
                            <m:sty m:val="p"/>
                          </m:rPr>
                          <a:rPr lang="el-GR" sz="4000" i="1" smtClean="0">
                            <a:latin typeface="Cambria Math" panose="02040503050406030204" pitchFamily="18" charset="0"/>
                          </a:rPr>
                          <m:t>Δ</m:t>
                        </m:r>
                        <m:r>
                          <a:rPr lang="hr-HR" sz="4000" b="0" i="1" smtClean="0">
                            <a:latin typeface="Cambria Math" panose="02040503050406030204" pitchFamily="18" charset="0"/>
                          </a:rPr>
                          <m:t>𝑥</m:t>
                        </m:r>
                      </m:den>
                    </m:f>
                  </m:oMath>
                </a14:m>
                <a:endParaRPr lang="hr-HR" sz="4000" dirty="0"/>
              </a:p>
            </p:txBody>
          </p:sp>
        </mc:Choice>
        <mc:Fallback xmlns="">
          <p:sp>
            <p:nvSpPr>
              <p:cNvPr id="4" name="TekstniOkvir 3">
                <a:extLst>
                  <a:ext uri="{FF2B5EF4-FFF2-40B4-BE49-F238E27FC236}">
                    <a16:creationId xmlns:a16="http://schemas.microsoft.com/office/drawing/2014/main" id="{6673EB91-82D3-496C-BD83-4D5F1375F359}"/>
                  </a:ext>
                </a:extLst>
              </p:cNvPr>
              <p:cNvSpPr txBox="1">
                <a:spLocks noRot="1" noChangeAspect="1" noMove="1" noResize="1" noEditPoints="1" noAdjustHandles="1" noChangeArrowheads="1" noChangeShapeType="1" noTextEdit="1"/>
              </p:cNvSpPr>
              <p:nvPr/>
            </p:nvSpPr>
            <p:spPr>
              <a:xfrm>
                <a:off x="7609957" y="4980307"/>
                <a:ext cx="3602182" cy="983859"/>
              </a:xfrm>
              <a:prstGeom prst="rect">
                <a:avLst/>
              </a:prstGeom>
              <a:blipFill>
                <a:blip r:embed="rId4"/>
                <a:stretch>
                  <a:fillRect l="-5922" b="-13043"/>
                </a:stretch>
              </a:blipFill>
            </p:spPr>
            <p:txBody>
              <a:bodyPr/>
              <a:lstStyle/>
              <a:p>
                <a:r>
                  <a:rPr lang="hr-HR">
                    <a:noFill/>
                  </a:rPr>
                  <a:t> </a:t>
                </a:r>
              </a:p>
            </p:txBody>
          </p:sp>
        </mc:Fallback>
      </mc:AlternateContent>
      <p:sp>
        <p:nvSpPr>
          <p:cNvPr id="2" name="Rezervirano mjesto datuma 1">
            <a:extLst>
              <a:ext uri="{FF2B5EF4-FFF2-40B4-BE49-F238E27FC236}">
                <a16:creationId xmlns:a16="http://schemas.microsoft.com/office/drawing/2014/main" id="{9F36890D-7CF9-EE74-562D-940DAD2997E7}"/>
              </a:ext>
            </a:extLst>
          </p:cNvPr>
          <p:cNvSpPr>
            <a:spLocks noGrp="1"/>
          </p:cNvSpPr>
          <p:nvPr>
            <p:ph type="dt" sz="half" idx="10"/>
          </p:nvPr>
        </p:nvSpPr>
        <p:spPr/>
        <p:txBody>
          <a:bodyPr/>
          <a:lstStyle/>
          <a:p>
            <a:fld id="{F2AB2840-A455-4594-AB76-F97AB63741AE}" type="datetime1">
              <a:rPr lang="hr-HR" smtClean="0"/>
              <a:t>13.9.2024.</a:t>
            </a:fld>
            <a:endParaRPr lang="hr-HR"/>
          </a:p>
        </p:txBody>
      </p:sp>
      <p:sp>
        <p:nvSpPr>
          <p:cNvPr id="5" name="Rezervirano mjesto podnožja 4">
            <a:extLst>
              <a:ext uri="{FF2B5EF4-FFF2-40B4-BE49-F238E27FC236}">
                <a16:creationId xmlns:a16="http://schemas.microsoft.com/office/drawing/2014/main" id="{248666A9-3327-FA18-4BCC-746B636361B6}"/>
              </a:ext>
            </a:extLst>
          </p:cNvPr>
          <p:cNvSpPr>
            <a:spLocks noGrp="1"/>
          </p:cNvSpPr>
          <p:nvPr>
            <p:ph type="ftr" sz="quarter" idx="11"/>
          </p:nvPr>
        </p:nvSpPr>
        <p:spPr/>
        <p:txBody>
          <a:bodyPr/>
          <a:lstStyle/>
          <a:p>
            <a:r>
              <a:rPr lang="hr-HR"/>
              <a:t>Matematika na prometnicama</a:t>
            </a:r>
          </a:p>
        </p:txBody>
      </p:sp>
      <p:sp>
        <p:nvSpPr>
          <p:cNvPr id="6" name="Rezervirano mjesto broja slajda 5">
            <a:extLst>
              <a:ext uri="{FF2B5EF4-FFF2-40B4-BE49-F238E27FC236}">
                <a16:creationId xmlns:a16="http://schemas.microsoft.com/office/drawing/2014/main" id="{67F95669-1E41-2B83-637D-570F57B476BF}"/>
              </a:ext>
            </a:extLst>
          </p:cNvPr>
          <p:cNvSpPr>
            <a:spLocks noGrp="1"/>
          </p:cNvSpPr>
          <p:nvPr>
            <p:ph type="sldNum" sz="quarter" idx="12"/>
          </p:nvPr>
        </p:nvSpPr>
        <p:spPr/>
        <p:txBody>
          <a:bodyPr/>
          <a:lstStyle/>
          <a:p>
            <a:fld id="{1745D983-2530-4B90-8053-CBCA1B9F027E}" type="slidenum">
              <a:rPr lang="hr-HR" smtClean="0"/>
              <a:t>4</a:t>
            </a:fld>
            <a:endParaRPr lang="hr-HR"/>
          </a:p>
        </p:txBody>
      </p:sp>
    </p:spTree>
    <p:extLst>
      <p:ext uri="{BB962C8B-B14F-4D97-AF65-F5344CB8AC3E}">
        <p14:creationId xmlns:p14="http://schemas.microsoft.com/office/powerpoint/2010/main" val="248212585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AAF56D0-B042-488F-A487-A13404C3F40C}"/>
              </a:ext>
            </a:extLst>
          </p:cNvPr>
          <p:cNvSpPr>
            <a:spLocks noGrp="1"/>
          </p:cNvSpPr>
          <p:nvPr>
            <p:ph type="title"/>
          </p:nvPr>
        </p:nvSpPr>
        <p:spPr/>
        <p:txBody>
          <a:bodyPr>
            <a:normAutofit/>
          </a:bodyPr>
          <a:lstStyle/>
          <a:p>
            <a:r>
              <a:rPr lang="hr-HR" sz="5400" dirty="0"/>
              <a:t>Izračunaj!</a:t>
            </a:r>
          </a:p>
        </p:txBody>
      </p:sp>
      <p:pic>
        <p:nvPicPr>
          <p:cNvPr id="6" name="Rezervirano mjesto sadržaja 5">
            <a:extLst>
              <a:ext uri="{FF2B5EF4-FFF2-40B4-BE49-F238E27FC236}">
                <a16:creationId xmlns:a16="http://schemas.microsoft.com/office/drawing/2014/main" id="{598C778B-41B2-4034-A3BA-12575664821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53132" y="1825625"/>
            <a:ext cx="4951735" cy="4351338"/>
          </a:xfrm>
        </p:spPr>
      </p:pic>
      <mc:AlternateContent xmlns:mc="http://schemas.openxmlformats.org/markup-compatibility/2006" xmlns:a14="http://schemas.microsoft.com/office/drawing/2010/main">
        <mc:Choice Requires="a14">
          <p:sp>
            <p:nvSpPr>
              <p:cNvPr id="4" name="Rezervirano mjesto sadržaja 3">
                <a:extLst>
                  <a:ext uri="{FF2B5EF4-FFF2-40B4-BE49-F238E27FC236}">
                    <a16:creationId xmlns:a16="http://schemas.microsoft.com/office/drawing/2014/main" id="{11E2402A-2756-498C-AFC6-FDE3FBCAA96C}"/>
                  </a:ext>
                </a:extLst>
              </p:cNvPr>
              <p:cNvSpPr>
                <a:spLocks noGrp="1"/>
              </p:cNvSpPr>
              <p:nvPr>
                <p:ph sz="half" idx="2"/>
              </p:nvPr>
            </p:nvSpPr>
            <p:spPr/>
            <p:txBody>
              <a:bodyPr/>
              <a:lstStyle/>
              <a:p>
                <a:pPr marL="0" indent="0">
                  <a:buNone/>
                </a:pPr>
                <a:r>
                  <a:rPr lang="hr-HR" dirty="0"/>
                  <a:t>12% =</a:t>
                </a:r>
                <a14:m>
                  <m:oMath xmlns:m="http://schemas.openxmlformats.org/officeDocument/2006/math">
                    <m:f>
                      <m:fPr>
                        <m:ctrlPr>
                          <a:rPr lang="hr-HR" i="1" smtClean="0">
                            <a:latin typeface="Cambria Math" panose="02040503050406030204" pitchFamily="18" charset="0"/>
                          </a:rPr>
                        </m:ctrlPr>
                      </m:fPr>
                      <m:num>
                        <m:r>
                          <a:rPr lang="hr-HR" b="0" i="1" smtClean="0">
                            <a:latin typeface="Cambria Math" panose="02040503050406030204" pitchFamily="18" charset="0"/>
                          </a:rPr>
                          <m:t>12</m:t>
                        </m:r>
                      </m:num>
                      <m:den>
                        <m:r>
                          <a:rPr lang="hr-HR" b="0" i="1" smtClean="0">
                            <a:latin typeface="Cambria Math" panose="02040503050406030204" pitchFamily="18" charset="0"/>
                          </a:rPr>
                          <m:t>100</m:t>
                        </m:r>
                      </m:den>
                    </m:f>
                  </m:oMath>
                </a14:m>
                <a:endParaRPr lang="hr-HR" dirty="0"/>
              </a:p>
              <a:p>
                <a:pPr marL="0" indent="0">
                  <a:buNone/>
                </a:pPr>
                <a:endParaRPr lang="hr-HR" dirty="0"/>
              </a:p>
              <a:p>
                <a:pPr marL="0" indent="0">
                  <a:buNone/>
                </a:pPr>
                <a:endParaRPr lang="hr-HR" dirty="0"/>
              </a:p>
            </p:txBody>
          </p:sp>
        </mc:Choice>
        <mc:Fallback xmlns="">
          <p:sp>
            <p:nvSpPr>
              <p:cNvPr id="4" name="Rezervirano mjesto sadržaja 3">
                <a:extLst>
                  <a:ext uri="{FF2B5EF4-FFF2-40B4-BE49-F238E27FC236}">
                    <a16:creationId xmlns:a16="http://schemas.microsoft.com/office/drawing/2014/main" id="{11E2402A-2756-498C-AFC6-FDE3FBCAA96C}"/>
                  </a:ext>
                </a:extLst>
              </p:cNvPr>
              <p:cNvSpPr>
                <a:spLocks noGrp="1" noRot="1" noChangeAspect="1" noMove="1" noResize="1" noEditPoints="1" noAdjustHandles="1" noChangeArrowheads="1" noChangeShapeType="1" noTextEdit="1"/>
              </p:cNvSpPr>
              <p:nvPr>
                <p:ph sz="half" idx="2"/>
              </p:nvPr>
            </p:nvSpPr>
            <p:spPr>
              <a:blipFill>
                <a:blip r:embed="rId4"/>
                <a:stretch>
                  <a:fillRect l="-2471" t="-280"/>
                </a:stretch>
              </a:blipFill>
            </p:spPr>
            <p:txBody>
              <a:bodyPr/>
              <a:lstStyle/>
              <a:p>
                <a:r>
                  <a:rPr lang="hr-HR">
                    <a:noFill/>
                  </a:rPr>
                  <a:t> </a:t>
                </a:r>
              </a:p>
            </p:txBody>
          </p:sp>
        </mc:Fallback>
      </mc:AlternateContent>
      <p:sp>
        <p:nvSpPr>
          <p:cNvPr id="7" name="Pravokutni trokut 6">
            <a:extLst>
              <a:ext uri="{FF2B5EF4-FFF2-40B4-BE49-F238E27FC236}">
                <a16:creationId xmlns:a16="http://schemas.microsoft.com/office/drawing/2014/main" id="{D07D5826-B33D-45A6-98B8-0EAFCBA41D8A}"/>
              </a:ext>
            </a:extLst>
          </p:cNvPr>
          <p:cNvSpPr/>
          <p:nvPr/>
        </p:nvSpPr>
        <p:spPr>
          <a:xfrm rot="10800000" flipV="1">
            <a:off x="6839210" y="3429000"/>
            <a:ext cx="4158641" cy="1791222"/>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TekstniOkvir 7">
            <a:extLst>
              <a:ext uri="{FF2B5EF4-FFF2-40B4-BE49-F238E27FC236}">
                <a16:creationId xmlns:a16="http://schemas.microsoft.com/office/drawing/2014/main" id="{DB97F0AE-5507-4745-9CD0-AB6DD258A5E8}"/>
              </a:ext>
            </a:extLst>
          </p:cNvPr>
          <p:cNvSpPr txBox="1"/>
          <p:nvPr/>
        </p:nvSpPr>
        <p:spPr>
          <a:xfrm>
            <a:off x="8430016" y="5536504"/>
            <a:ext cx="839244" cy="369332"/>
          </a:xfrm>
          <a:prstGeom prst="rect">
            <a:avLst/>
          </a:prstGeom>
          <a:noFill/>
        </p:spPr>
        <p:txBody>
          <a:bodyPr wrap="square" rtlCol="0">
            <a:spAutoFit/>
          </a:bodyPr>
          <a:lstStyle/>
          <a:p>
            <a:r>
              <a:rPr lang="hr-HR" dirty="0"/>
              <a:t>100</a:t>
            </a:r>
          </a:p>
        </p:txBody>
      </p:sp>
      <p:sp>
        <p:nvSpPr>
          <p:cNvPr id="9" name="TekstniOkvir 8">
            <a:extLst>
              <a:ext uri="{FF2B5EF4-FFF2-40B4-BE49-F238E27FC236}">
                <a16:creationId xmlns:a16="http://schemas.microsoft.com/office/drawing/2014/main" id="{CDD1E69F-CE39-470E-8F30-6C80AFCA82B9}"/>
              </a:ext>
            </a:extLst>
          </p:cNvPr>
          <p:cNvSpPr txBox="1"/>
          <p:nvPr/>
        </p:nvSpPr>
        <p:spPr>
          <a:xfrm>
            <a:off x="11185742" y="4096011"/>
            <a:ext cx="435391" cy="369332"/>
          </a:xfrm>
          <a:prstGeom prst="rect">
            <a:avLst/>
          </a:prstGeom>
          <a:noFill/>
        </p:spPr>
        <p:txBody>
          <a:bodyPr wrap="square" rtlCol="0">
            <a:spAutoFit/>
          </a:bodyPr>
          <a:lstStyle/>
          <a:p>
            <a:r>
              <a:rPr lang="hr-HR" dirty="0"/>
              <a:t>12</a:t>
            </a:r>
          </a:p>
        </p:txBody>
      </p:sp>
      <mc:AlternateContent xmlns:mc="http://schemas.openxmlformats.org/markup-compatibility/2006" xmlns:a14="http://schemas.microsoft.com/office/drawing/2010/main">
        <mc:Choice Requires="a14">
          <p:sp>
            <p:nvSpPr>
              <p:cNvPr id="10" name="TekstniOkvir 9">
                <a:extLst>
                  <a:ext uri="{FF2B5EF4-FFF2-40B4-BE49-F238E27FC236}">
                    <a16:creationId xmlns:a16="http://schemas.microsoft.com/office/drawing/2014/main" id="{37CAE76C-3322-4685-A1A0-D9425FF23695}"/>
                  </a:ext>
                </a:extLst>
              </p:cNvPr>
              <p:cNvSpPr txBox="1"/>
              <p:nvPr/>
            </p:nvSpPr>
            <p:spPr>
              <a:xfrm>
                <a:off x="7503089" y="4850891"/>
                <a:ext cx="50104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rPr>
                        <m:t>α</m:t>
                      </m:r>
                    </m:oMath>
                  </m:oMathPara>
                </a14:m>
                <a:endParaRPr lang="hr-HR" dirty="0"/>
              </a:p>
            </p:txBody>
          </p:sp>
        </mc:Choice>
        <mc:Fallback xmlns="">
          <p:sp>
            <p:nvSpPr>
              <p:cNvPr id="10" name="TekstniOkvir 9">
                <a:extLst>
                  <a:ext uri="{FF2B5EF4-FFF2-40B4-BE49-F238E27FC236}">
                    <a16:creationId xmlns:a16="http://schemas.microsoft.com/office/drawing/2014/main" id="{37CAE76C-3322-4685-A1A0-D9425FF23695}"/>
                  </a:ext>
                </a:extLst>
              </p:cNvPr>
              <p:cNvSpPr txBox="1">
                <a:spLocks noRot="1" noChangeAspect="1" noMove="1" noResize="1" noEditPoints="1" noAdjustHandles="1" noChangeArrowheads="1" noChangeShapeType="1" noTextEdit="1"/>
              </p:cNvSpPr>
              <p:nvPr/>
            </p:nvSpPr>
            <p:spPr>
              <a:xfrm>
                <a:off x="7503089" y="4850891"/>
                <a:ext cx="501041" cy="369332"/>
              </a:xfrm>
              <a:prstGeom prst="rect">
                <a:avLst/>
              </a:prstGeom>
              <a:blipFill>
                <a:blip r:embed="rId5"/>
                <a:stretch>
                  <a:fillRect/>
                </a:stretch>
              </a:blipFill>
            </p:spPr>
            <p:txBody>
              <a:bodyPr/>
              <a:lstStyle/>
              <a:p>
                <a:r>
                  <a:rPr lang="hr-HR">
                    <a:noFill/>
                  </a:rPr>
                  <a:t> </a:t>
                </a:r>
              </a:p>
            </p:txBody>
          </p:sp>
        </mc:Fallback>
      </mc:AlternateContent>
      <p:sp>
        <p:nvSpPr>
          <p:cNvPr id="3" name="Rezervirano mjesto datuma 2">
            <a:extLst>
              <a:ext uri="{FF2B5EF4-FFF2-40B4-BE49-F238E27FC236}">
                <a16:creationId xmlns:a16="http://schemas.microsoft.com/office/drawing/2014/main" id="{741F2C0D-E5B4-F3E6-D50E-A53999E8AA3F}"/>
              </a:ext>
            </a:extLst>
          </p:cNvPr>
          <p:cNvSpPr>
            <a:spLocks noGrp="1"/>
          </p:cNvSpPr>
          <p:nvPr>
            <p:ph type="dt" sz="half" idx="10"/>
          </p:nvPr>
        </p:nvSpPr>
        <p:spPr/>
        <p:txBody>
          <a:bodyPr/>
          <a:lstStyle/>
          <a:p>
            <a:fld id="{73D0472F-4D88-44B5-944E-3CF2B46D4172}" type="datetime1">
              <a:rPr lang="hr-HR" smtClean="0"/>
              <a:t>13.9.2024.</a:t>
            </a:fld>
            <a:endParaRPr lang="hr-HR"/>
          </a:p>
        </p:txBody>
      </p:sp>
      <p:sp>
        <p:nvSpPr>
          <p:cNvPr id="5" name="Rezervirano mjesto podnožja 4">
            <a:extLst>
              <a:ext uri="{FF2B5EF4-FFF2-40B4-BE49-F238E27FC236}">
                <a16:creationId xmlns:a16="http://schemas.microsoft.com/office/drawing/2014/main" id="{18FF7137-FB3A-6172-B78E-EE3269D9CDC2}"/>
              </a:ext>
            </a:extLst>
          </p:cNvPr>
          <p:cNvSpPr>
            <a:spLocks noGrp="1"/>
          </p:cNvSpPr>
          <p:nvPr>
            <p:ph type="ftr" sz="quarter" idx="11"/>
          </p:nvPr>
        </p:nvSpPr>
        <p:spPr/>
        <p:txBody>
          <a:bodyPr/>
          <a:lstStyle/>
          <a:p>
            <a:r>
              <a:rPr lang="hr-HR"/>
              <a:t>Matematika na prometnicama</a:t>
            </a:r>
          </a:p>
        </p:txBody>
      </p:sp>
      <p:sp>
        <p:nvSpPr>
          <p:cNvPr id="11" name="Rezervirano mjesto broja slajda 10">
            <a:extLst>
              <a:ext uri="{FF2B5EF4-FFF2-40B4-BE49-F238E27FC236}">
                <a16:creationId xmlns:a16="http://schemas.microsoft.com/office/drawing/2014/main" id="{FE00DF2E-527F-AB6C-F34F-F427D4D04CA7}"/>
              </a:ext>
            </a:extLst>
          </p:cNvPr>
          <p:cNvSpPr>
            <a:spLocks noGrp="1"/>
          </p:cNvSpPr>
          <p:nvPr>
            <p:ph type="sldNum" sz="quarter" idx="12"/>
          </p:nvPr>
        </p:nvSpPr>
        <p:spPr/>
        <p:txBody>
          <a:bodyPr/>
          <a:lstStyle/>
          <a:p>
            <a:fld id="{1745D983-2530-4B90-8053-CBCA1B9F027E}" type="slidenum">
              <a:rPr lang="hr-HR" smtClean="0"/>
              <a:t>5</a:t>
            </a:fld>
            <a:endParaRPr lang="hr-HR"/>
          </a:p>
        </p:txBody>
      </p:sp>
    </p:spTree>
    <p:extLst>
      <p:ext uri="{BB962C8B-B14F-4D97-AF65-F5344CB8AC3E}">
        <p14:creationId xmlns:p14="http://schemas.microsoft.com/office/powerpoint/2010/main" val="157769139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68598E6-D2D2-4C2B-A554-462268EA6621}"/>
              </a:ext>
            </a:extLst>
          </p:cNvPr>
          <p:cNvSpPr>
            <a:spLocks noGrp="1"/>
          </p:cNvSpPr>
          <p:nvPr>
            <p:ph type="title"/>
          </p:nvPr>
        </p:nvSpPr>
        <p:spPr>
          <a:xfrm>
            <a:off x="1514292" y="513612"/>
            <a:ext cx="9894133" cy="1031216"/>
          </a:xfrm>
        </p:spPr>
        <p:txBody>
          <a:bodyPr vert="horz" lIns="91440" tIns="45720" rIns="91440" bIns="45720" rtlCol="0" anchor="b">
            <a:normAutofit fontScale="90000"/>
          </a:bodyPr>
          <a:lstStyle/>
          <a:p>
            <a:r>
              <a:rPr lang="en-US" sz="5400" kern="1200" dirty="0" err="1">
                <a:solidFill>
                  <a:schemeClr val="tx1"/>
                </a:solidFill>
                <a:latin typeface="+mj-lt"/>
                <a:ea typeface="+mj-ea"/>
                <a:cs typeface="+mj-cs"/>
              </a:rPr>
              <a:t>Staza</a:t>
            </a:r>
            <a:r>
              <a:rPr lang="en-US" sz="5400" kern="1200" dirty="0">
                <a:solidFill>
                  <a:schemeClr val="tx1"/>
                </a:solidFill>
                <a:latin typeface="+mj-lt"/>
                <a:ea typeface="+mj-ea"/>
                <a:cs typeface="+mj-cs"/>
              </a:rPr>
              <a:t> za </a:t>
            </a:r>
            <a:r>
              <a:rPr lang="en-US" sz="5400" kern="1200" dirty="0" err="1">
                <a:solidFill>
                  <a:schemeClr val="tx1"/>
                </a:solidFill>
                <a:latin typeface="+mj-lt"/>
                <a:ea typeface="+mj-ea"/>
                <a:cs typeface="+mj-cs"/>
              </a:rPr>
              <a:t>spust</a:t>
            </a:r>
            <a:r>
              <a:rPr lang="en-US" sz="5400" kern="1200" dirty="0">
                <a:solidFill>
                  <a:schemeClr val="tx1"/>
                </a:solidFill>
                <a:latin typeface="+mj-lt"/>
                <a:ea typeface="+mj-ea"/>
                <a:cs typeface="+mj-cs"/>
              </a:rPr>
              <a:t> </a:t>
            </a:r>
            <a:r>
              <a:rPr lang="en-US" sz="5400" kern="1200" dirty="0" err="1">
                <a:solidFill>
                  <a:schemeClr val="tx1"/>
                </a:solidFill>
                <a:latin typeface="+mj-lt"/>
                <a:ea typeface="+mj-ea"/>
                <a:cs typeface="+mj-cs"/>
              </a:rPr>
              <a:t>Lauberhorn</a:t>
            </a:r>
            <a:r>
              <a:rPr lang="en-US" sz="5400" kern="1200" dirty="0">
                <a:solidFill>
                  <a:schemeClr val="tx1"/>
                </a:solidFill>
                <a:latin typeface="+mj-lt"/>
                <a:ea typeface="+mj-ea"/>
                <a:cs typeface="+mj-cs"/>
              </a:rPr>
              <a:t> (</a:t>
            </a:r>
            <a:r>
              <a:rPr lang="en-US" sz="5400" kern="1200" dirty="0" err="1">
                <a:solidFill>
                  <a:schemeClr val="tx1"/>
                </a:solidFill>
                <a:latin typeface="+mj-lt"/>
                <a:ea typeface="+mj-ea"/>
                <a:cs typeface="+mj-cs"/>
              </a:rPr>
              <a:t>Wengen</a:t>
            </a:r>
            <a:r>
              <a:rPr lang="en-US" kern="1200" dirty="0">
                <a:solidFill>
                  <a:schemeClr val="tx1"/>
                </a:solidFill>
                <a:latin typeface="+mj-lt"/>
                <a:ea typeface="+mj-ea"/>
                <a:cs typeface="+mj-cs"/>
              </a:rPr>
              <a:t>)</a:t>
            </a:r>
          </a:p>
        </p:txBody>
      </p:sp>
      <p:pic>
        <p:nvPicPr>
          <p:cNvPr id="6" name="Rezervirano mjesto sadržaja 5">
            <a:extLst>
              <a:ext uri="{FF2B5EF4-FFF2-40B4-BE49-F238E27FC236}">
                <a16:creationId xmlns:a16="http://schemas.microsoft.com/office/drawing/2014/main" id="{0EF53E82-C035-454A-ACBC-23700DE61B7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094744" y="2589086"/>
            <a:ext cx="3908479" cy="2755478"/>
          </a:xfrm>
          <a:prstGeom prst="rect">
            <a:avLst/>
          </a:prstGeom>
        </p:spPr>
      </p:pic>
      <p:sp>
        <p:nvSpPr>
          <p:cNvPr id="14" name="Freeform: Shape 10">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txBody>
          <a:bodyPr/>
          <a:lstStyle/>
          <a:p>
            <a:endParaRPr lang="hr-HR"/>
          </a:p>
        </p:txBody>
      </p:sp>
      <p:sp>
        <p:nvSpPr>
          <p:cNvPr id="13" name="Freeform: Shape 12">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zervirano mjesto sadržaja 3">
            <a:extLst>
              <a:ext uri="{FF2B5EF4-FFF2-40B4-BE49-F238E27FC236}">
                <a16:creationId xmlns:a16="http://schemas.microsoft.com/office/drawing/2014/main" id="{9BE5B641-BAF8-43C1-82EA-7FCF1401B82F}"/>
              </a:ext>
            </a:extLst>
          </p:cNvPr>
          <p:cNvSpPr>
            <a:spLocks noGrp="1"/>
          </p:cNvSpPr>
          <p:nvPr>
            <p:ph sz="half" idx="2"/>
          </p:nvPr>
        </p:nvSpPr>
        <p:spPr>
          <a:xfrm>
            <a:off x="7781373" y="2279151"/>
            <a:ext cx="3627063" cy="3387145"/>
          </a:xfrm>
        </p:spPr>
        <p:txBody>
          <a:bodyPr vert="horz" lIns="91440" tIns="45720" rIns="91440" bIns="45720" rtlCol="0" anchor="ctr">
            <a:normAutofit fontScale="92500"/>
          </a:bodyPr>
          <a:lstStyle/>
          <a:p>
            <a:pPr marL="0" indent="0">
              <a:buNone/>
            </a:pPr>
            <a:r>
              <a:rPr lang="hr-HR" sz="2400" b="1" dirty="0"/>
              <a:t>Zadaci za učenike:</a:t>
            </a:r>
            <a:endParaRPr lang="en-US" sz="2400" b="1" dirty="0"/>
          </a:p>
          <a:p>
            <a:pPr marL="457200" indent="-457200">
              <a:buAutoNum type="arabicPeriod"/>
            </a:pPr>
            <a:r>
              <a:rPr lang="en-US" sz="2400" dirty="0" err="1"/>
              <a:t>Nađi</a:t>
            </a:r>
            <a:r>
              <a:rPr lang="en-US" sz="2400" dirty="0"/>
              <a:t> </a:t>
            </a:r>
            <a:r>
              <a:rPr lang="en-US" sz="2400" dirty="0" err="1"/>
              <a:t>dio</a:t>
            </a:r>
            <a:r>
              <a:rPr lang="en-US" sz="2400" dirty="0"/>
              <a:t> </a:t>
            </a:r>
            <a:r>
              <a:rPr lang="en-US" sz="2400" dirty="0" err="1"/>
              <a:t>staze</a:t>
            </a:r>
            <a:r>
              <a:rPr lang="en-US" sz="2400" dirty="0"/>
              <a:t> koji </a:t>
            </a:r>
            <a:r>
              <a:rPr lang="en-US" sz="2400" dirty="0" err="1"/>
              <a:t>ima</a:t>
            </a:r>
            <a:r>
              <a:rPr lang="en-US" sz="2400" dirty="0"/>
              <a:t> </a:t>
            </a:r>
            <a:r>
              <a:rPr lang="en-US" sz="2400" dirty="0" err="1"/>
              <a:t>najveći</a:t>
            </a:r>
            <a:r>
              <a:rPr lang="en-US" sz="2400" dirty="0"/>
              <a:t> </a:t>
            </a:r>
            <a:r>
              <a:rPr lang="en-US" sz="2400" dirty="0" err="1"/>
              <a:t>nagib</a:t>
            </a:r>
            <a:r>
              <a:rPr lang="en-US" sz="2400" dirty="0"/>
              <a:t> </a:t>
            </a:r>
            <a:r>
              <a:rPr lang="en-US" sz="2400" dirty="0" err="1"/>
              <a:t>te</a:t>
            </a:r>
            <a:r>
              <a:rPr lang="en-US" sz="2400" dirty="0"/>
              <a:t> ga </a:t>
            </a:r>
            <a:r>
              <a:rPr lang="en-US" sz="2400" dirty="0" err="1"/>
              <a:t>izrazi</a:t>
            </a:r>
            <a:r>
              <a:rPr lang="en-US" sz="2400" dirty="0"/>
              <a:t> u </a:t>
            </a:r>
            <a:r>
              <a:rPr lang="en-US" sz="2400" dirty="0" err="1"/>
              <a:t>postotku</a:t>
            </a:r>
            <a:r>
              <a:rPr lang="en-US" sz="2400" dirty="0"/>
              <a:t>.</a:t>
            </a:r>
            <a:endParaRPr lang="hr-HR" sz="2400" dirty="0"/>
          </a:p>
          <a:p>
            <a:pPr marL="457200" indent="-457200">
              <a:buAutoNum type="arabicPeriod"/>
            </a:pPr>
            <a:r>
              <a:rPr lang="hr-HR" sz="2400" dirty="0" err="1"/>
              <a:t>Pilatusbahn</a:t>
            </a:r>
            <a:r>
              <a:rPr lang="hr-HR" sz="2400" dirty="0"/>
              <a:t> – najstrmija </a:t>
            </a:r>
            <a:r>
              <a:rPr lang="hr-HR" sz="2400" dirty="0" err="1"/>
              <a:t>župčanička</a:t>
            </a:r>
            <a:r>
              <a:rPr lang="hr-HR" sz="2400" dirty="0"/>
              <a:t> željeznica na svijetu</a:t>
            </a:r>
          </a:p>
          <a:p>
            <a:pPr marL="457200" indent="-457200">
              <a:buAutoNum type="arabicPeriod"/>
            </a:pPr>
            <a:r>
              <a:rPr lang="hr-HR" sz="2400" dirty="0" err="1"/>
              <a:t>Gelmerbahn</a:t>
            </a:r>
            <a:r>
              <a:rPr lang="hr-HR" sz="2400" dirty="0"/>
              <a:t> – najstrmija uspinjača na svijetu</a:t>
            </a:r>
            <a:endParaRPr lang="en-US" sz="2400" dirty="0"/>
          </a:p>
        </p:txBody>
      </p:sp>
      <p:sp>
        <p:nvSpPr>
          <p:cNvPr id="3" name="Rezervirano mjesto datuma 2">
            <a:extLst>
              <a:ext uri="{FF2B5EF4-FFF2-40B4-BE49-F238E27FC236}">
                <a16:creationId xmlns:a16="http://schemas.microsoft.com/office/drawing/2014/main" id="{4DBF89FF-EF9A-6E99-F675-FCC61D1E9119}"/>
              </a:ext>
            </a:extLst>
          </p:cNvPr>
          <p:cNvSpPr>
            <a:spLocks noGrp="1"/>
          </p:cNvSpPr>
          <p:nvPr>
            <p:ph type="dt" sz="half" idx="10"/>
          </p:nvPr>
        </p:nvSpPr>
        <p:spPr/>
        <p:txBody>
          <a:bodyPr/>
          <a:lstStyle/>
          <a:p>
            <a:fld id="{5905CC00-A7CD-4D40-95CC-C1ADEFE307B8}" type="datetime1">
              <a:rPr lang="hr-HR" smtClean="0"/>
              <a:t>13.9.2024.</a:t>
            </a:fld>
            <a:endParaRPr lang="hr-HR"/>
          </a:p>
        </p:txBody>
      </p:sp>
      <p:sp>
        <p:nvSpPr>
          <p:cNvPr id="5" name="Rezervirano mjesto podnožja 4">
            <a:extLst>
              <a:ext uri="{FF2B5EF4-FFF2-40B4-BE49-F238E27FC236}">
                <a16:creationId xmlns:a16="http://schemas.microsoft.com/office/drawing/2014/main" id="{2DFF7FF1-8917-5D54-52A1-52BF1E799C2A}"/>
              </a:ext>
            </a:extLst>
          </p:cNvPr>
          <p:cNvSpPr>
            <a:spLocks noGrp="1"/>
          </p:cNvSpPr>
          <p:nvPr>
            <p:ph type="ftr" sz="quarter" idx="11"/>
          </p:nvPr>
        </p:nvSpPr>
        <p:spPr/>
        <p:txBody>
          <a:bodyPr/>
          <a:lstStyle/>
          <a:p>
            <a:r>
              <a:rPr lang="hr-HR"/>
              <a:t>Matematika na prometnicama</a:t>
            </a:r>
          </a:p>
        </p:txBody>
      </p:sp>
      <p:sp>
        <p:nvSpPr>
          <p:cNvPr id="7" name="Rezervirano mjesto broja slajda 6">
            <a:extLst>
              <a:ext uri="{FF2B5EF4-FFF2-40B4-BE49-F238E27FC236}">
                <a16:creationId xmlns:a16="http://schemas.microsoft.com/office/drawing/2014/main" id="{43DB0963-F00F-0339-04C3-2A5D30EFC39E}"/>
              </a:ext>
            </a:extLst>
          </p:cNvPr>
          <p:cNvSpPr>
            <a:spLocks noGrp="1"/>
          </p:cNvSpPr>
          <p:nvPr>
            <p:ph type="sldNum" sz="quarter" idx="12"/>
          </p:nvPr>
        </p:nvSpPr>
        <p:spPr/>
        <p:txBody>
          <a:bodyPr/>
          <a:lstStyle/>
          <a:p>
            <a:fld id="{1745D983-2530-4B90-8053-CBCA1B9F027E}" type="slidenum">
              <a:rPr lang="hr-HR" smtClean="0"/>
              <a:t>6</a:t>
            </a:fld>
            <a:endParaRPr lang="hr-HR"/>
          </a:p>
        </p:txBody>
      </p:sp>
    </p:spTree>
    <p:extLst>
      <p:ext uri="{BB962C8B-B14F-4D97-AF65-F5344CB8AC3E}">
        <p14:creationId xmlns:p14="http://schemas.microsoft.com/office/powerpoint/2010/main" val="377705830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D733EA41-8278-463F-9C48-EBAA39BE4777}"/>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err="1">
                <a:solidFill>
                  <a:srgbClr val="FFFFFF"/>
                </a:solidFill>
                <a:latin typeface="+mj-lt"/>
                <a:ea typeface="+mj-ea"/>
                <a:cs typeface="+mj-cs"/>
              </a:rPr>
              <a:t>Zavoj</a:t>
            </a:r>
            <a:r>
              <a:rPr lang="en-US" sz="3600" kern="1200" dirty="0">
                <a:solidFill>
                  <a:srgbClr val="FFFFFF"/>
                </a:solidFill>
                <a:latin typeface="+mj-lt"/>
                <a:ea typeface="+mj-ea"/>
                <a:cs typeface="+mj-cs"/>
              </a:rPr>
              <a:t> </a:t>
            </a:r>
            <a:r>
              <a:rPr lang="en-US" sz="3600" kern="1200" dirty="0" err="1">
                <a:solidFill>
                  <a:srgbClr val="FFFFFF"/>
                </a:solidFill>
                <a:latin typeface="+mj-lt"/>
                <a:ea typeface="+mj-ea"/>
                <a:cs typeface="+mj-cs"/>
              </a:rPr>
              <a:t>udesno</a:t>
            </a:r>
            <a:endParaRPr lang="en-US" sz="3600" kern="1200" dirty="0">
              <a:solidFill>
                <a:srgbClr val="FFFFFF"/>
              </a:solidFill>
              <a:latin typeface="+mj-lt"/>
              <a:ea typeface="+mj-ea"/>
              <a:cs typeface="+mj-cs"/>
            </a:endParaRPr>
          </a:p>
        </p:txBody>
      </p:sp>
      <p:pic>
        <p:nvPicPr>
          <p:cNvPr id="21" name="Rezervirano mjesto sadržaja 5">
            <a:extLst>
              <a:ext uri="{FF2B5EF4-FFF2-40B4-BE49-F238E27FC236}">
                <a16:creationId xmlns:a16="http://schemas.microsoft.com/office/drawing/2014/main" id="{648ED1F6-141F-4D47-A06E-2025EF23EB7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03610" y="643466"/>
            <a:ext cx="6328112" cy="5568739"/>
          </a:xfrm>
          <a:prstGeom prst="rect">
            <a:avLst/>
          </a:prstGeom>
        </p:spPr>
      </p:pic>
      <p:sp>
        <p:nvSpPr>
          <p:cNvPr id="3" name="Rezervirano mjesto datuma 2">
            <a:extLst>
              <a:ext uri="{FF2B5EF4-FFF2-40B4-BE49-F238E27FC236}">
                <a16:creationId xmlns:a16="http://schemas.microsoft.com/office/drawing/2014/main" id="{009908AB-121F-4E61-5DFE-B76A3AAA0C20}"/>
              </a:ext>
            </a:extLst>
          </p:cNvPr>
          <p:cNvSpPr>
            <a:spLocks noGrp="1"/>
          </p:cNvSpPr>
          <p:nvPr>
            <p:ph type="dt" sz="half" idx="10"/>
          </p:nvPr>
        </p:nvSpPr>
        <p:spPr/>
        <p:txBody>
          <a:bodyPr/>
          <a:lstStyle/>
          <a:p>
            <a:fld id="{1A4FA753-6318-4D83-8FF6-C324D97F8FDC}" type="datetime1">
              <a:rPr lang="hr-HR" smtClean="0"/>
              <a:t>13.9.2024.</a:t>
            </a:fld>
            <a:endParaRPr lang="hr-HR"/>
          </a:p>
        </p:txBody>
      </p:sp>
      <p:sp>
        <p:nvSpPr>
          <p:cNvPr id="4" name="Rezervirano mjesto podnožja 3">
            <a:extLst>
              <a:ext uri="{FF2B5EF4-FFF2-40B4-BE49-F238E27FC236}">
                <a16:creationId xmlns:a16="http://schemas.microsoft.com/office/drawing/2014/main" id="{910ADACA-4553-28A6-2300-E8381F594F2A}"/>
              </a:ext>
            </a:extLst>
          </p:cNvPr>
          <p:cNvSpPr>
            <a:spLocks noGrp="1"/>
          </p:cNvSpPr>
          <p:nvPr>
            <p:ph type="ftr" sz="quarter" idx="11"/>
          </p:nvPr>
        </p:nvSpPr>
        <p:spPr/>
        <p:txBody>
          <a:bodyPr/>
          <a:lstStyle/>
          <a:p>
            <a:r>
              <a:rPr lang="hr-HR"/>
              <a:t>Matematika na prometnicama</a:t>
            </a:r>
          </a:p>
        </p:txBody>
      </p:sp>
      <p:sp>
        <p:nvSpPr>
          <p:cNvPr id="5" name="Rezervirano mjesto broja slajda 4">
            <a:extLst>
              <a:ext uri="{FF2B5EF4-FFF2-40B4-BE49-F238E27FC236}">
                <a16:creationId xmlns:a16="http://schemas.microsoft.com/office/drawing/2014/main" id="{63FEBEB0-8FE2-772A-C1ED-A23103062024}"/>
              </a:ext>
            </a:extLst>
          </p:cNvPr>
          <p:cNvSpPr>
            <a:spLocks noGrp="1"/>
          </p:cNvSpPr>
          <p:nvPr>
            <p:ph type="sldNum" sz="quarter" idx="12"/>
          </p:nvPr>
        </p:nvSpPr>
        <p:spPr/>
        <p:txBody>
          <a:bodyPr/>
          <a:lstStyle/>
          <a:p>
            <a:fld id="{1745D983-2530-4B90-8053-CBCA1B9F027E}" type="slidenum">
              <a:rPr lang="hr-HR" smtClean="0"/>
              <a:t>7</a:t>
            </a:fld>
            <a:endParaRPr lang="hr-HR"/>
          </a:p>
        </p:txBody>
      </p:sp>
    </p:spTree>
    <p:extLst>
      <p:ext uri="{BB962C8B-B14F-4D97-AF65-F5344CB8AC3E}">
        <p14:creationId xmlns:p14="http://schemas.microsoft.com/office/powerpoint/2010/main" val="322854350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slov 1">
            <a:extLst>
              <a:ext uri="{FF2B5EF4-FFF2-40B4-BE49-F238E27FC236}">
                <a16:creationId xmlns:a16="http://schemas.microsoft.com/office/drawing/2014/main" id="{E62BB1A8-E8C4-4672-8A51-59D7A22DC5D1}"/>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hr-HR" sz="5400" kern="1200" dirty="0">
                <a:solidFill>
                  <a:srgbClr val="FFFFFF"/>
                </a:solidFill>
                <a:latin typeface="+mj-lt"/>
                <a:ea typeface="+mj-ea"/>
                <a:cs typeface="+mj-cs"/>
              </a:rPr>
              <a:t>Staza za utrke</a:t>
            </a:r>
            <a:endParaRPr lang="en-US" sz="5400" kern="1200" dirty="0">
              <a:solidFill>
                <a:srgbClr val="FFFFFF"/>
              </a:solidFill>
              <a:latin typeface="+mj-lt"/>
              <a:ea typeface="+mj-ea"/>
              <a:cs typeface="+mj-cs"/>
            </a:endParaRPr>
          </a:p>
        </p:txBody>
      </p:sp>
      <p:cxnSp>
        <p:nvCxnSpPr>
          <p:cNvPr id="14"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Slika 3">
            <a:extLst>
              <a:ext uri="{FF2B5EF4-FFF2-40B4-BE49-F238E27FC236}">
                <a16:creationId xmlns:a16="http://schemas.microsoft.com/office/drawing/2014/main" id="{32FF2DB9-A50D-4D49-91B0-29E91AFCD9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2021" y="2509911"/>
            <a:ext cx="9632859" cy="3997637"/>
          </a:xfrm>
          <a:prstGeom prst="rect">
            <a:avLst/>
          </a:prstGeom>
        </p:spPr>
      </p:pic>
      <p:sp>
        <p:nvSpPr>
          <p:cNvPr id="3" name="Rezervirano mjesto datuma 2">
            <a:extLst>
              <a:ext uri="{FF2B5EF4-FFF2-40B4-BE49-F238E27FC236}">
                <a16:creationId xmlns:a16="http://schemas.microsoft.com/office/drawing/2014/main" id="{B3E3FB70-B148-122C-CD17-5859BE6988DD}"/>
              </a:ext>
            </a:extLst>
          </p:cNvPr>
          <p:cNvSpPr>
            <a:spLocks noGrp="1"/>
          </p:cNvSpPr>
          <p:nvPr>
            <p:ph type="dt" sz="half" idx="10"/>
          </p:nvPr>
        </p:nvSpPr>
        <p:spPr/>
        <p:txBody>
          <a:bodyPr/>
          <a:lstStyle/>
          <a:p>
            <a:fld id="{95C62726-3A7B-407A-ABD9-60F7CE347099}" type="datetime1">
              <a:rPr lang="hr-HR" smtClean="0"/>
              <a:t>13.9.2024.</a:t>
            </a:fld>
            <a:endParaRPr lang="hr-HR"/>
          </a:p>
        </p:txBody>
      </p:sp>
      <p:sp>
        <p:nvSpPr>
          <p:cNvPr id="5" name="Rezervirano mjesto podnožja 4">
            <a:extLst>
              <a:ext uri="{FF2B5EF4-FFF2-40B4-BE49-F238E27FC236}">
                <a16:creationId xmlns:a16="http://schemas.microsoft.com/office/drawing/2014/main" id="{27A073A4-C8EF-FCE3-5666-4CAFB384E815}"/>
              </a:ext>
            </a:extLst>
          </p:cNvPr>
          <p:cNvSpPr>
            <a:spLocks noGrp="1"/>
          </p:cNvSpPr>
          <p:nvPr>
            <p:ph type="ftr" sz="quarter" idx="11"/>
          </p:nvPr>
        </p:nvSpPr>
        <p:spPr/>
        <p:txBody>
          <a:bodyPr/>
          <a:lstStyle/>
          <a:p>
            <a:r>
              <a:rPr lang="hr-HR"/>
              <a:t>Matematika na prometnicama</a:t>
            </a:r>
          </a:p>
        </p:txBody>
      </p:sp>
      <p:sp>
        <p:nvSpPr>
          <p:cNvPr id="6" name="Rezervirano mjesto broja slajda 5">
            <a:extLst>
              <a:ext uri="{FF2B5EF4-FFF2-40B4-BE49-F238E27FC236}">
                <a16:creationId xmlns:a16="http://schemas.microsoft.com/office/drawing/2014/main" id="{7F32EDAA-78CA-3F64-E71E-851FFA8764E9}"/>
              </a:ext>
            </a:extLst>
          </p:cNvPr>
          <p:cNvSpPr>
            <a:spLocks noGrp="1"/>
          </p:cNvSpPr>
          <p:nvPr>
            <p:ph type="sldNum" sz="quarter" idx="12"/>
          </p:nvPr>
        </p:nvSpPr>
        <p:spPr/>
        <p:txBody>
          <a:bodyPr/>
          <a:lstStyle/>
          <a:p>
            <a:fld id="{1745D983-2530-4B90-8053-CBCA1B9F027E}" type="slidenum">
              <a:rPr lang="hr-HR" smtClean="0"/>
              <a:t>8</a:t>
            </a:fld>
            <a:endParaRPr lang="hr-HR"/>
          </a:p>
        </p:txBody>
      </p:sp>
    </p:spTree>
    <p:extLst>
      <p:ext uri="{BB962C8B-B14F-4D97-AF65-F5344CB8AC3E}">
        <p14:creationId xmlns:p14="http://schemas.microsoft.com/office/powerpoint/2010/main" val="217238888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CB76592-7983-4BE6-94B6-F3EC0AF1C74B}"/>
              </a:ext>
            </a:extLst>
          </p:cNvPr>
          <p:cNvSpPr>
            <a:spLocks noGrp="1"/>
          </p:cNvSpPr>
          <p:nvPr>
            <p:ph type="title"/>
          </p:nvPr>
        </p:nvSpPr>
        <p:spPr>
          <a:xfrm>
            <a:off x="1514292" y="513612"/>
            <a:ext cx="9894133" cy="1031216"/>
          </a:xfrm>
        </p:spPr>
        <p:txBody>
          <a:bodyPr vert="horz" lIns="91440" tIns="45720" rIns="91440" bIns="45720" rtlCol="0" anchor="b">
            <a:normAutofit/>
          </a:bodyPr>
          <a:lstStyle/>
          <a:p>
            <a:r>
              <a:rPr lang="en-US" sz="5400" kern="1200" dirty="0" err="1">
                <a:solidFill>
                  <a:schemeClr val="tx1"/>
                </a:solidFill>
                <a:latin typeface="+mj-lt"/>
                <a:ea typeface="+mj-ea"/>
                <a:cs typeface="+mj-cs"/>
              </a:rPr>
              <a:t>Nagib</a:t>
            </a:r>
            <a:r>
              <a:rPr lang="en-US" sz="5400" kern="1200" dirty="0">
                <a:solidFill>
                  <a:schemeClr val="tx1"/>
                </a:solidFill>
                <a:latin typeface="+mj-lt"/>
                <a:ea typeface="+mj-ea"/>
                <a:cs typeface="+mj-cs"/>
              </a:rPr>
              <a:t> </a:t>
            </a:r>
            <a:r>
              <a:rPr lang="en-US" sz="5400" kern="1200" dirty="0" err="1">
                <a:solidFill>
                  <a:schemeClr val="tx1"/>
                </a:solidFill>
                <a:latin typeface="+mj-lt"/>
                <a:ea typeface="+mj-ea"/>
                <a:cs typeface="+mj-cs"/>
              </a:rPr>
              <a:t>kružnice</a:t>
            </a:r>
            <a:endParaRPr lang="en-US" sz="5400" kern="1200" dirty="0">
              <a:solidFill>
                <a:schemeClr val="tx1"/>
              </a:solidFill>
              <a:latin typeface="+mj-lt"/>
              <a:ea typeface="+mj-ea"/>
              <a:cs typeface="+mj-cs"/>
            </a:endParaRPr>
          </a:p>
        </p:txBody>
      </p:sp>
      <p:pic>
        <p:nvPicPr>
          <p:cNvPr id="6" name="Rezervirano mjesto sadržaja 5">
            <a:extLst>
              <a:ext uri="{FF2B5EF4-FFF2-40B4-BE49-F238E27FC236}">
                <a16:creationId xmlns:a16="http://schemas.microsoft.com/office/drawing/2014/main" id="{043AE443-8172-4002-A6F8-2AD37BB4AA3B}"/>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14293" y="2819877"/>
            <a:ext cx="5069382" cy="2293895"/>
          </a:xfrm>
          <a:prstGeom prst="rect">
            <a:avLst/>
          </a:prstGeom>
        </p:spPr>
      </p:pic>
      <p:sp>
        <p:nvSpPr>
          <p:cNvPr id="11" name="Freeform: Shape 10">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txBody>
          <a:bodyPr/>
          <a:lstStyle/>
          <a:p>
            <a:endParaRPr lang="hr-HR"/>
          </a:p>
        </p:txBody>
      </p:sp>
      <p:sp>
        <p:nvSpPr>
          <p:cNvPr id="13" name="Freeform: Shape 12">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zervirano mjesto sadržaja 3">
            <a:extLst>
              <a:ext uri="{FF2B5EF4-FFF2-40B4-BE49-F238E27FC236}">
                <a16:creationId xmlns:a16="http://schemas.microsoft.com/office/drawing/2014/main" id="{6FB1772E-F2B3-41D4-A005-AEF5BE2F101F}"/>
              </a:ext>
            </a:extLst>
          </p:cNvPr>
          <p:cNvSpPr>
            <a:spLocks noGrp="1"/>
          </p:cNvSpPr>
          <p:nvPr>
            <p:ph sz="half" idx="2"/>
          </p:nvPr>
        </p:nvSpPr>
        <p:spPr>
          <a:xfrm>
            <a:off x="7781373" y="2279151"/>
            <a:ext cx="3627063" cy="3387145"/>
          </a:xfrm>
        </p:spPr>
        <p:txBody>
          <a:bodyPr vert="horz" lIns="91440" tIns="45720" rIns="91440" bIns="45720" rtlCol="0" anchor="ctr">
            <a:normAutofit/>
          </a:bodyPr>
          <a:lstStyle/>
          <a:p>
            <a:r>
              <a:rPr lang="en-US" sz="2400"/>
              <a:t>Definira se kao nagib tangente povučene u točki na kružnicu</a:t>
            </a:r>
          </a:p>
          <a:p>
            <a:r>
              <a:rPr lang="en-US" sz="2400"/>
              <a:t>Problem – nagib se mijenja od točke do točke (za razliku od nagiba pravca)</a:t>
            </a:r>
          </a:p>
        </p:txBody>
      </p:sp>
      <p:sp>
        <p:nvSpPr>
          <p:cNvPr id="3" name="Rezervirano mjesto datuma 2">
            <a:extLst>
              <a:ext uri="{FF2B5EF4-FFF2-40B4-BE49-F238E27FC236}">
                <a16:creationId xmlns:a16="http://schemas.microsoft.com/office/drawing/2014/main" id="{21FD102F-F62A-E531-33B5-9E80FC97231E}"/>
              </a:ext>
            </a:extLst>
          </p:cNvPr>
          <p:cNvSpPr>
            <a:spLocks noGrp="1"/>
          </p:cNvSpPr>
          <p:nvPr>
            <p:ph type="dt" sz="half" idx="10"/>
          </p:nvPr>
        </p:nvSpPr>
        <p:spPr/>
        <p:txBody>
          <a:bodyPr/>
          <a:lstStyle/>
          <a:p>
            <a:fld id="{453DD588-C543-4C89-B121-BC8955987966}" type="datetime1">
              <a:rPr lang="hr-HR" smtClean="0"/>
              <a:t>13.9.2024.</a:t>
            </a:fld>
            <a:endParaRPr lang="hr-HR"/>
          </a:p>
        </p:txBody>
      </p:sp>
      <p:sp>
        <p:nvSpPr>
          <p:cNvPr id="5" name="Rezervirano mjesto podnožja 4">
            <a:extLst>
              <a:ext uri="{FF2B5EF4-FFF2-40B4-BE49-F238E27FC236}">
                <a16:creationId xmlns:a16="http://schemas.microsoft.com/office/drawing/2014/main" id="{96ADDF4B-FA25-7BBB-3BD5-7B99C9E000BB}"/>
              </a:ext>
            </a:extLst>
          </p:cNvPr>
          <p:cNvSpPr>
            <a:spLocks noGrp="1"/>
          </p:cNvSpPr>
          <p:nvPr>
            <p:ph type="ftr" sz="quarter" idx="11"/>
          </p:nvPr>
        </p:nvSpPr>
        <p:spPr/>
        <p:txBody>
          <a:bodyPr/>
          <a:lstStyle/>
          <a:p>
            <a:r>
              <a:rPr lang="hr-HR"/>
              <a:t>Matematika na prometnicama</a:t>
            </a:r>
          </a:p>
        </p:txBody>
      </p:sp>
      <p:sp>
        <p:nvSpPr>
          <p:cNvPr id="7" name="Rezervirano mjesto broja slajda 6">
            <a:extLst>
              <a:ext uri="{FF2B5EF4-FFF2-40B4-BE49-F238E27FC236}">
                <a16:creationId xmlns:a16="http://schemas.microsoft.com/office/drawing/2014/main" id="{827D06E3-4F01-0DB8-DE43-4318987A357E}"/>
              </a:ext>
            </a:extLst>
          </p:cNvPr>
          <p:cNvSpPr>
            <a:spLocks noGrp="1"/>
          </p:cNvSpPr>
          <p:nvPr>
            <p:ph type="sldNum" sz="quarter" idx="12"/>
          </p:nvPr>
        </p:nvSpPr>
        <p:spPr/>
        <p:txBody>
          <a:bodyPr/>
          <a:lstStyle/>
          <a:p>
            <a:fld id="{1745D983-2530-4B90-8053-CBCA1B9F027E}" type="slidenum">
              <a:rPr lang="hr-HR" smtClean="0"/>
              <a:t>9</a:t>
            </a:fld>
            <a:endParaRPr lang="hr-HR"/>
          </a:p>
        </p:txBody>
      </p:sp>
    </p:spTree>
    <p:extLst>
      <p:ext uri="{BB962C8B-B14F-4D97-AF65-F5344CB8AC3E}">
        <p14:creationId xmlns:p14="http://schemas.microsoft.com/office/powerpoint/2010/main" val="3949249748"/>
      </p:ext>
    </p:extLst>
  </p:cSld>
  <p:clrMapOvr>
    <a:masterClrMapping/>
  </p:clrMapOvr>
  <p:transition spd="slow">
    <p:push dir="u"/>
  </p:transition>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916</Words>
  <Application>Microsoft Office PowerPoint</Application>
  <PresentationFormat>Široki zaslon</PresentationFormat>
  <Paragraphs>119</Paragraphs>
  <Slides>16</Slides>
  <Notes>13</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16</vt:i4>
      </vt:variant>
    </vt:vector>
  </HeadingPairs>
  <TitlesOfParts>
    <vt:vector size="21" baseType="lpstr">
      <vt:lpstr>Arial</vt:lpstr>
      <vt:lpstr>Calibri</vt:lpstr>
      <vt:lpstr>Calibri Light</vt:lpstr>
      <vt:lpstr>Cambria Math</vt:lpstr>
      <vt:lpstr>Tema sustava Office</vt:lpstr>
      <vt:lpstr>Matematika na prometnicama</vt:lpstr>
      <vt:lpstr>Opasna uzbrdica</vt:lpstr>
      <vt:lpstr>Nagib pravca</vt:lpstr>
      <vt:lpstr>PowerPoint prezentacija</vt:lpstr>
      <vt:lpstr>Izračunaj!</vt:lpstr>
      <vt:lpstr>Staza za spust Lauberhorn (Wengen)</vt:lpstr>
      <vt:lpstr>Zavoj udesno</vt:lpstr>
      <vt:lpstr>Staza za utrke</vt:lpstr>
      <vt:lpstr>Nagib kružnice</vt:lpstr>
      <vt:lpstr>Zakrivljenost kružnice</vt:lpstr>
      <vt:lpstr>Zaokruživanje zakrivljenog</vt:lpstr>
      <vt:lpstr>Moguća rješenja – kvadratna / kubna parabola</vt:lpstr>
      <vt:lpstr>Klotoida ili Eulerova spirala</vt:lpstr>
      <vt:lpstr>Staza Formule 1 </vt:lpstr>
      <vt:lpstr>Izvori:</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Matematika na prometnicama</dc:title>
  <dc:creator>Snježana Matić</dc:creator>
  <cp:lastModifiedBy>Domagoj Kobal</cp:lastModifiedBy>
  <cp:revision>4</cp:revision>
  <dcterms:created xsi:type="dcterms:W3CDTF">2019-05-12T20:19:57Z</dcterms:created>
  <dcterms:modified xsi:type="dcterms:W3CDTF">2024-09-13T07:03:35Z</dcterms:modified>
</cp:coreProperties>
</file>