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28B8C-4482-4C0D-8221-1FA59C432CD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F134D0-6AF8-4A53-88D2-483573E4B21C}">
      <dgm:prSet/>
      <dgm:spPr/>
      <dgm:t>
        <a:bodyPr/>
        <a:lstStyle/>
        <a:p>
          <a:r>
            <a:rPr lang="hr-HR" dirty="0">
              <a:latin typeface="Book Antiqua" panose="02040602050305030304" pitchFamily="18" charset="0"/>
            </a:rPr>
            <a:t>Imaš li svoj sretan broj?</a:t>
          </a:r>
          <a:endParaRPr lang="en-US" dirty="0">
            <a:latin typeface="Book Antiqua" panose="02040602050305030304" pitchFamily="18" charset="0"/>
          </a:endParaRPr>
        </a:p>
      </dgm:t>
    </dgm:pt>
    <dgm:pt modelId="{7428A42C-7362-4500-A2A7-0D2301B31581}" type="parTrans" cxnId="{F4598FB8-5E12-4A62-A1C4-590C48DF0A3B}">
      <dgm:prSet/>
      <dgm:spPr/>
      <dgm:t>
        <a:bodyPr/>
        <a:lstStyle/>
        <a:p>
          <a:endParaRPr lang="en-US"/>
        </a:p>
      </dgm:t>
    </dgm:pt>
    <dgm:pt modelId="{4020A426-CF47-43E4-9C23-35CAB86F11EE}" type="sibTrans" cxnId="{F4598FB8-5E12-4A62-A1C4-590C48DF0A3B}">
      <dgm:prSet/>
      <dgm:spPr/>
      <dgm:t>
        <a:bodyPr/>
        <a:lstStyle/>
        <a:p>
          <a:endParaRPr lang="en-US"/>
        </a:p>
      </dgm:t>
    </dgm:pt>
    <dgm:pt modelId="{F4DD23F1-52D0-474A-86D2-DCDC873BA4C4}">
      <dgm:prSet/>
      <dgm:spPr/>
      <dgm:t>
        <a:bodyPr/>
        <a:lstStyle/>
        <a:p>
          <a:r>
            <a:rPr lang="hr-HR" dirty="0">
              <a:latin typeface="Book Antiqua" panose="02040602050305030304" pitchFamily="18" charset="0"/>
            </a:rPr>
            <a:t>Postoji li matematički sretni brojevi?</a:t>
          </a:r>
          <a:endParaRPr lang="en-US" dirty="0">
            <a:latin typeface="Book Antiqua" panose="02040602050305030304" pitchFamily="18" charset="0"/>
          </a:endParaRPr>
        </a:p>
      </dgm:t>
    </dgm:pt>
    <dgm:pt modelId="{A2A1807E-5ADF-4420-92A2-BDFCC3BFF48F}" type="parTrans" cxnId="{F1BD3061-6472-436F-8E23-F1F2C508737D}">
      <dgm:prSet/>
      <dgm:spPr/>
      <dgm:t>
        <a:bodyPr/>
        <a:lstStyle/>
        <a:p>
          <a:endParaRPr lang="en-US"/>
        </a:p>
      </dgm:t>
    </dgm:pt>
    <dgm:pt modelId="{19CD9585-421F-4666-9247-CC3C1265C13A}" type="sibTrans" cxnId="{F1BD3061-6472-436F-8E23-F1F2C508737D}">
      <dgm:prSet/>
      <dgm:spPr/>
      <dgm:t>
        <a:bodyPr/>
        <a:lstStyle/>
        <a:p>
          <a:endParaRPr lang="en-US"/>
        </a:p>
      </dgm:t>
    </dgm:pt>
    <dgm:pt modelId="{DB938DF1-FA4E-4595-83CD-70DCF6EE297C}" type="pres">
      <dgm:prSet presAssocID="{78E28B8C-4482-4C0D-8221-1FA59C432C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413D20-2A9A-453A-B9ED-8F78E70360D2}" type="pres">
      <dgm:prSet presAssocID="{63F134D0-6AF8-4A53-88D2-483573E4B21C}" presName="root" presStyleCnt="0"/>
      <dgm:spPr/>
    </dgm:pt>
    <dgm:pt modelId="{9C6CF2DA-9BFD-4C7D-9504-932EB8CD69CB}" type="pres">
      <dgm:prSet presAssocID="{63F134D0-6AF8-4A53-88D2-483573E4B21C}" presName="rootComposite" presStyleCnt="0"/>
      <dgm:spPr/>
    </dgm:pt>
    <dgm:pt modelId="{546C184B-7181-4312-B825-996EC1F3FC45}" type="pres">
      <dgm:prSet presAssocID="{63F134D0-6AF8-4A53-88D2-483573E4B21C}" presName="rootText" presStyleLbl="node1" presStyleIdx="0" presStyleCnt="2" custLinFactNeighborX="-27" custLinFactNeighborY="-1055"/>
      <dgm:spPr/>
    </dgm:pt>
    <dgm:pt modelId="{4CED5EF3-8830-419A-BFEC-A7139E8559C8}" type="pres">
      <dgm:prSet presAssocID="{63F134D0-6AF8-4A53-88D2-483573E4B21C}" presName="rootConnector" presStyleLbl="node1" presStyleIdx="0" presStyleCnt="2"/>
      <dgm:spPr/>
    </dgm:pt>
    <dgm:pt modelId="{BCC06046-245A-47BA-9A72-EE17E1B937B4}" type="pres">
      <dgm:prSet presAssocID="{63F134D0-6AF8-4A53-88D2-483573E4B21C}" presName="childShape" presStyleCnt="0"/>
      <dgm:spPr/>
    </dgm:pt>
    <dgm:pt modelId="{9C042549-396E-4133-ABB3-CC80FE23DE70}" type="pres">
      <dgm:prSet presAssocID="{F4DD23F1-52D0-474A-86D2-DCDC873BA4C4}" presName="root" presStyleCnt="0"/>
      <dgm:spPr/>
    </dgm:pt>
    <dgm:pt modelId="{6DAB36FF-B045-4FBE-BF14-8D2D0E022D2A}" type="pres">
      <dgm:prSet presAssocID="{F4DD23F1-52D0-474A-86D2-DCDC873BA4C4}" presName="rootComposite" presStyleCnt="0"/>
      <dgm:spPr/>
    </dgm:pt>
    <dgm:pt modelId="{800B209D-A853-4353-96B3-5E42F2F48850}" type="pres">
      <dgm:prSet presAssocID="{F4DD23F1-52D0-474A-86D2-DCDC873BA4C4}" presName="rootText" presStyleLbl="node1" presStyleIdx="1" presStyleCnt="2"/>
      <dgm:spPr/>
    </dgm:pt>
    <dgm:pt modelId="{D990670A-3F27-4D89-AABB-CDF33E7779B2}" type="pres">
      <dgm:prSet presAssocID="{F4DD23F1-52D0-474A-86D2-DCDC873BA4C4}" presName="rootConnector" presStyleLbl="node1" presStyleIdx="1" presStyleCnt="2"/>
      <dgm:spPr/>
    </dgm:pt>
    <dgm:pt modelId="{97C32A72-109E-4727-AF6A-29BD077B67EE}" type="pres">
      <dgm:prSet presAssocID="{F4DD23F1-52D0-474A-86D2-DCDC873BA4C4}" presName="childShape" presStyleCnt="0"/>
      <dgm:spPr/>
    </dgm:pt>
  </dgm:ptLst>
  <dgm:cxnLst>
    <dgm:cxn modelId="{F1BD3061-6472-436F-8E23-F1F2C508737D}" srcId="{78E28B8C-4482-4C0D-8221-1FA59C432CD5}" destId="{F4DD23F1-52D0-474A-86D2-DCDC873BA4C4}" srcOrd="1" destOrd="0" parTransId="{A2A1807E-5ADF-4420-92A2-BDFCC3BFF48F}" sibTransId="{19CD9585-421F-4666-9247-CC3C1265C13A}"/>
    <dgm:cxn modelId="{E95FD551-3C6B-4895-92BE-B8F0CF5A2529}" type="presOf" srcId="{78E28B8C-4482-4C0D-8221-1FA59C432CD5}" destId="{DB938DF1-FA4E-4595-83CD-70DCF6EE297C}" srcOrd="0" destOrd="0" presId="urn:microsoft.com/office/officeart/2005/8/layout/hierarchy3"/>
    <dgm:cxn modelId="{3C302D8C-52ED-4ABE-A190-69533E4FEDE8}" type="presOf" srcId="{63F134D0-6AF8-4A53-88D2-483573E4B21C}" destId="{4CED5EF3-8830-419A-BFEC-A7139E8559C8}" srcOrd="1" destOrd="0" presId="urn:microsoft.com/office/officeart/2005/8/layout/hierarchy3"/>
    <dgm:cxn modelId="{EA19E2AD-7BA8-4072-AE9B-518430A483A1}" type="presOf" srcId="{F4DD23F1-52D0-474A-86D2-DCDC873BA4C4}" destId="{800B209D-A853-4353-96B3-5E42F2F48850}" srcOrd="0" destOrd="0" presId="urn:microsoft.com/office/officeart/2005/8/layout/hierarchy3"/>
    <dgm:cxn modelId="{0122A7B2-A211-42A1-A72E-19B0B8D40760}" type="presOf" srcId="{F4DD23F1-52D0-474A-86D2-DCDC873BA4C4}" destId="{D990670A-3F27-4D89-AABB-CDF33E7779B2}" srcOrd="1" destOrd="0" presId="urn:microsoft.com/office/officeart/2005/8/layout/hierarchy3"/>
    <dgm:cxn modelId="{F0ABC9B3-008B-410B-A19A-A256C3E381C4}" type="presOf" srcId="{63F134D0-6AF8-4A53-88D2-483573E4B21C}" destId="{546C184B-7181-4312-B825-996EC1F3FC45}" srcOrd="0" destOrd="0" presId="urn:microsoft.com/office/officeart/2005/8/layout/hierarchy3"/>
    <dgm:cxn modelId="{F4598FB8-5E12-4A62-A1C4-590C48DF0A3B}" srcId="{78E28B8C-4482-4C0D-8221-1FA59C432CD5}" destId="{63F134D0-6AF8-4A53-88D2-483573E4B21C}" srcOrd="0" destOrd="0" parTransId="{7428A42C-7362-4500-A2A7-0D2301B31581}" sibTransId="{4020A426-CF47-43E4-9C23-35CAB86F11EE}"/>
    <dgm:cxn modelId="{3396210C-752B-402A-B74A-6CA1D36B0304}" type="presParOf" srcId="{DB938DF1-FA4E-4595-83CD-70DCF6EE297C}" destId="{4D413D20-2A9A-453A-B9ED-8F78E70360D2}" srcOrd="0" destOrd="0" presId="urn:microsoft.com/office/officeart/2005/8/layout/hierarchy3"/>
    <dgm:cxn modelId="{B167BDFC-B8DF-449B-BF29-A088D4D3764E}" type="presParOf" srcId="{4D413D20-2A9A-453A-B9ED-8F78E70360D2}" destId="{9C6CF2DA-9BFD-4C7D-9504-932EB8CD69CB}" srcOrd="0" destOrd="0" presId="urn:microsoft.com/office/officeart/2005/8/layout/hierarchy3"/>
    <dgm:cxn modelId="{AC9ADC89-EAC4-4CB1-86EB-5217D8C32392}" type="presParOf" srcId="{9C6CF2DA-9BFD-4C7D-9504-932EB8CD69CB}" destId="{546C184B-7181-4312-B825-996EC1F3FC45}" srcOrd="0" destOrd="0" presId="urn:microsoft.com/office/officeart/2005/8/layout/hierarchy3"/>
    <dgm:cxn modelId="{9D3A27F1-9CE9-4C5C-AF74-0AD0DCE78FB5}" type="presParOf" srcId="{9C6CF2DA-9BFD-4C7D-9504-932EB8CD69CB}" destId="{4CED5EF3-8830-419A-BFEC-A7139E8559C8}" srcOrd="1" destOrd="0" presId="urn:microsoft.com/office/officeart/2005/8/layout/hierarchy3"/>
    <dgm:cxn modelId="{24354034-1228-42DD-A736-1BFC288242D0}" type="presParOf" srcId="{4D413D20-2A9A-453A-B9ED-8F78E70360D2}" destId="{BCC06046-245A-47BA-9A72-EE17E1B937B4}" srcOrd="1" destOrd="0" presId="urn:microsoft.com/office/officeart/2005/8/layout/hierarchy3"/>
    <dgm:cxn modelId="{395E8683-C5B4-4E49-9DD4-CE07091B8838}" type="presParOf" srcId="{DB938DF1-FA4E-4595-83CD-70DCF6EE297C}" destId="{9C042549-396E-4133-ABB3-CC80FE23DE70}" srcOrd="1" destOrd="0" presId="urn:microsoft.com/office/officeart/2005/8/layout/hierarchy3"/>
    <dgm:cxn modelId="{8A1F97D1-63D5-4782-9E2D-FAF9CD0A4452}" type="presParOf" srcId="{9C042549-396E-4133-ABB3-CC80FE23DE70}" destId="{6DAB36FF-B045-4FBE-BF14-8D2D0E022D2A}" srcOrd="0" destOrd="0" presId="urn:microsoft.com/office/officeart/2005/8/layout/hierarchy3"/>
    <dgm:cxn modelId="{C9A2C55D-C34C-4792-A643-ACAE13C76CF4}" type="presParOf" srcId="{6DAB36FF-B045-4FBE-BF14-8D2D0E022D2A}" destId="{800B209D-A853-4353-96B3-5E42F2F48850}" srcOrd="0" destOrd="0" presId="urn:microsoft.com/office/officeart/2005/8/layout/hierarchy3"/>
    <dgm:cxn modelId="{4633E33E-F135-413E-A966-CD135A979BFD}" type="presParOf" srcId="{6DAB36FF-B045-4FBE-BF14-8D2D0E022D2A}" destId="{D990670A-3F27-4D89-AABB-CDF33E7779B2}" srcOrd="1" destOrd="0" presId="urn:microsoft.com/office/officeart/2005/8/layout/hierarchy3"/>
    <dgm:cxn modelId="{8EECA9EC-169F-46A9-A3E9-659B153871E3}" type="presParOf" srcId="{9C042549-396E-4133-ABB3-CC80FE23DE70}" destId="{97C32A72-109E-4727-AF6A-29BD077B67E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A1954-2981-4FDF-B68D-1FD3D6D3382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512243-99C1-4C57-A59D-105DD95B4C8D}">
      <dgm:prSet/>
      <dgm:spPr/>
      <dgm:t>
        <a:bodyPr/>
        <a:lstStyle/>
        <a:p>
          <a:r>
            <a:rPr lang="hr-HR" dirty="0">
              <a:latin typeface="Book Antiqua" panose="02040602050305030304" pitchFamily="18" charset="0"/>
            </a:rPr>
            <a:t>Zapisan kao rimski broj XVII </a:t>
          </a:r>
          <a:endParaRPr lang="en-US" dirty="0">
            <a:latin typeface="Book Antiqua" panose="02040602050305030304" pitchFamily="18" charset="0"/>
          </a:endParaRPr>
        </a:p>
      </dgm:t>
    </dgm:pt>
    <dgm:pt modelId="{7E4D7DF4-B760-4FAF-9A73-A1DB7B5A0066}" type="parTrans" cxnId="{D47607A7-5C98-4D7D-8BEA-5826F23DB41D}">
      <dgm:prSet/>
      <dgm:spPr/>
      <dgm:t>
        <a:bodyPr/>
        <a:lstStyle/>
        <a:p>
          <a:endParaRPr lang="en-US"/>
        </a:p>
      </dgm:t>
    </dgm:pt>
    <dgm:pt modelId="{986FCC28-CF17-458D-8803-9512C1FBE666}" type="sibTrans" cxnId="{D47607A7-5C98-4D7D-8BEA-5826F23DB41D}">
      <dgm:prSet/>
      <dgm:spPr/>
      <dgm:t>
        <a:bodyPr/>
        <a:lstStyle/>
        <a:p>
          <a:endParaRPr lang="en-US"/>
        </a:p>
      </dgm:t>
    </dgm:pt>
    <dgm:pt modelId="{45EB2F4F-2611-46C0-BADE-53C9BDC9D374}">
      <dgm:prSet/>
      <dgm:spPr/>
      <dgm:t>
        <a:bodyPr/>
        <a:lstStyle/>
        <a:p>
          <a:r>
            <a:rPr lang="hr-HR" dirty="0">
              <a:latin typeface="Book Antiqua" panose="02040602050305030304" pitchFamily="18" charset="0"/>
            </a:rPr>
            <a:t>VIXI lat. – moj je život svršen</a:t>
          </a:r>
          <a:endParaRPr lang="en-US" dirty="0">
            <a:latin typeface="Book Antiqua" panose="02040602050305030304" pitchFamily="18" charset="0"/>
          </a:endParaRPr>
        </a:p>
      </dgm:t>
    </dgm:pt>
    <dgm:pt modelId="{10EEC95E-E9F7-4E9C-9681-0FD325263609}" type="parTrans" cxnId="{A91FD92C-FE5B-481E-A76C-DC4FC4880F97}">
      <dgm:prSet/>
      <dgm:spPr/>
      <dgm:t>
        <a:bodyPr/>
        <a:lstStyle/>
        <a:p>
          <a:endParaRPr lang="en-US"/>
        </a:p>
      </dgm:t>
    </dgm:pt>
    <dgm:pt modelId="{F53A0C43-61F7-49B5-B852-CB3B33800757}" type="sibTrans" cxnId="{A91FD92C-FE5B-481E-A76C-DC4FC4880F97}">
      <dgm:prSet/>
      <dgm:spPr/>
      <dgm:t>
        <a:bodyPr/>
        <a:lstStyle/>
        <a:p>
          <a:endParaRPr lang="en-US"/>
        </a:p>
      </dgm:t>
    </dgm:pt>
    <dgm:pt modelId="{E72D2D7B-605A-4AF7-A581-C43F24DB6986}" type="pres">
      <dgm:prSet presAssocID="{679A1954-2981-4FDF-B68D-1FD3D6D338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8F2616-BA5B-4C6A-95E6-0799F97BB6F5}" type="pres">
      <dgm:prSet presAssocID="{E7512243-99C1-4C57-A59D-105DD95B4C8D}" presName="hierRoot1" presStyleCnt="0"/>
      <dgm:spPr/>
    </dgm:pt>
    <dgm:pt modelId="{EC47658C-5405-4F12-A580-C2DE6A12DE45}" type="pres">
      <dgm:prSet presAssocID="{E7512243-99C1-4C57-A59D-105DD95B4C8D}" presName="composite" presStyleCnt="0"/>
      <dgm:spPr/>
    </dgm:pt>
    <dgm:pt modelId="{5CC5CB79-C765-4EE6-A538-ABE5E3CB519F}" type="pres">
      <dgm:prSet presAssocID="{E7512243-99C1-4C57-A59D-105DD95B4C8D}" presName="background" presStyleLbl="node0" presStyleIdx="0" presStyleCnt="2"/>
      <dgm:spPr/>
    </dgm:pt>
    <dgm:pt modelId="{BE454AD3-8766-4151-A45D-9A7C93FA71E2}" type="pres">
      <dgm:prSet presAssocID="{E7512243-99C1-4C57-A59D-105DD95B4C8D}" presName="text" presStyleLbl="fgAcc0" presStyleIdx="0" presStyleCnt="2">
        <dgm:presLayoutVars>
          <dgm:chPref val="3"/>
        </dgm:presLayoutVars>
      </dgm:prSet>
      <dgm:spPr/>
    </dgm:pt>
    <dgm:pt modelId="{6A6A664E-2413-4327-8D69-E5C3B699DB7A}" type="pres">
      <dgm:prSet presAssocID="{E7512243-99C1-4C57-A59D-105DD95B4C8D}" presName="hierChild2" presStyleCnt="0"/>
      <dgm:spPr/>
    </dgm:pt>
    <dgm:pt modelId="{3ECC1A5A-2919-4E7B-9BE6-959EEF9EDD00}" type="pres">
      <dgm:prSet presAssocID="{45EB2F4F-2611-46C0-BADE-53C9BDC9D374}" presName="hierRoot1" presStyleCnt="0"/>
      <dgm:spPr/>
    </dgm:pt>
    <dgm:pt modelId="{AB2303CB-A6E1-41AC-BB88-B88C079F30C8}" type="pres">
      <dgm:prSet presAssocID="{45EB2F4F-2611-46C0-BADE-53C9BDC9D374}" presName="composite" presStyleCnt="0"/>
      <dgm:spPr/>
    </dgm:pt>
    <dgm:pt modelId="{EA5F016B-01E1-4753-8E93-8B39253B22BC}" type="pres">
      <dgm:prSet presAssocID="{45EB2F4F-2611-46C0-BADE-53C9BDC9D374}" presName="background" presStyleLbl="node0" presStyleIdx="1" presStyleCnt="2"/>
      <dgm:spPr/>
    </dgm:pt>
    <dgm:pt modelId="{32BD593E-012E-47E0-BCB3-7DFD30F4E6F6}" type="pres">
      <dgm:prSet presAssocID="{45EB2F4F-2611-46C0-BADE-53C9BDC9D374}" presName="text" presStyleLbl="fgAcc0" presStyleIdx="1" presStyleCnt="2">
        <dgm:presLayoutVars>
          <dgm:chPref val="3"/>
        </dgm:presLayoutVars>
      </dgm:prSet>
      <dgm:spPr/>
    </dgm:pt>
    <dgm:pt modelId="{F7DFD642-6F2F-4F3C-9D42-F829411C83BF}" type="pres">
      <dgm:prSet presAssocID="{45EB2F4F-2611-46C0-BADE-53C9BDC9D374}" presName="hierChild2" presStyleCnt="0"/>
      <dgm:spPr/>
    </dgm:pt>
  </dgm:ptLst>
  <dgm:cxnLst>
    <dgm:cxn modelId="{A91FD92C-FE5B-481E-A76C-DC4FC4880F97}" srcId="{679A1954-2981-4FDF-B68D-1FD3D6D3382A}" destId="{45EB2F4F-2611-46C0-BADE-53C9BDC9D374}" srcOrd="1" destOrd="0" parTransId="{10EEC95E-E9F7-4E9C-9681-0FD325263609}" sibTransId="{F53A0C43-61F7-49B5-B852-CB3B33800757}"/>
    <dgm:cxn modelId="{8F5D785B-2BCB-44B4-8974-9941C1BFD467}" type="presOf" srcId="{45EB2F4F-2611-46C0-BADE-53C9BDC9D374}" destId="{32BD593E-012E-47E0-BCB3-7DFD30F4E6F6}" srcOrd="0" destOrd="0" presId="urn:microsoft.com/office/officeart/2005/8/layout/hierarchy1"/>
    <dgm:cxn modelId="{01BE7269-6F56-465C-BE2F-C87217880172}" type="presOf" srcId="{679A1954-2981-4FDF-B68D-1FD3D6D3382A}" destId="{E72D2D7B-605A-4AF7-A581-C43F24DB6986}" srcOrd="0" destOrd="0" presId="urn:microsoft.com/office/officeart/2005/8/layout/hierarchy1"/>
    <dgm:cxn modelId="{D6BF5F8F-8B56-4A2B-9496-03562EA5FD53}" type="presOf" srcId="{E7512243-99C1-4C57-A59D-105DD95B4C8D}" destId="{BE454AD3-8766-4151-A45D-9A7C93FA71E2}" srcOrd="0" destOrd="0" presId="urn:microsoft.com/office/officeart/2005/8/layout/hierarchy1"/>
    <dgm:cxn modelId="{D47607A7-5C98-4D7D-8BEA-5826F23DB41D}" srcId="{679A1954-2981-4FDF-B68D-1FD3D6D3382A}" destId="{E7512243-99C1-4C57-A59D-105DD95B4C8D}" srcOrd="0" destOrd="0" parTransId="{7E4D7DF4-B760-4FAF-9A73-A1DB7B5A0066}" sibTransId="{986FCC28-CF17-458D-8803-9512C1FBE666}"/>
    <dgm:cxn modelId="{480ABE98-573F-4F03-ACE6-4DCFA33BB6B4}" type="presParOf" srcId="{E72D2D7B-605A-4AF7-A581-C43F24DB6986}" destId="{898F2616-BA5B-4C6A-95E6-0799F97BB6F5}" srcOrd="0" destOrd="0" presId="urn:microsoft.com/office/officeart/2005/8/layout/hierarchy1"/>
    <dgm:cxn modelId="{E0F74ECE-7C09-4E94-BA31-666B04275C7A}" type="presParOf" srcId="{898F2616-BA5B-4C6A-95E6-0799F97BB6F5}" destId="{EC47658C-5405-4F12-A580-C2DE6A12DE45}" srcOrd="0" destOrd="0" presId="urn:microsoft.com/office/officeart/2005/8/layout/hierarchy1"/>
    <dgm:cxn modelId="{6CCF5CA8-A9BE-48C5-BDB0-E09CE12EEA44}" type="presParOf" srcId="{EC47658C-5405-4F12-A580-C2DE6A12DE45}" destId="{5CC5CB79-C765-4EE6-A538-ABE5E3CB519F}" srcOrd="0" destOrd="0" presId="urn:microsoft.com/office/officeart/2005/8/layout/hierarchy1"/>
    <dgm:cxn modelId="{8B9CE035-DFD1-4FB3-BBEA-2A742BE3B8DF}" type="presParOf" srcId="{EC47658C-5405-4F12-A580-C2DE6A12DE45}" destId="{BE454AD3-8766-4151-A45D-9A7C93FA71E2}" srcOrd="1" destOrd="0" presId="urn:microsoft.com/office/officeart/2005/8/layout/hierarchy1"/>
    <dgm:cxn modelId="{5DC45FE3-CC47-46B5-823F-0E8AC46B45D7}" type="presParOf" srcId="{898F2616-BA5B-4C6A-95E6-0799F97BB6F5}" destId="{6A6A664E-2413-4327-8D69-E5C3B699DB7A}" srcOrd="1" destOrd="0" presId="urn:microsoft.com/office/officeart/2005/8/layout/hierarchy1"/>
    <dgm:cxn modelId="{216573E8-BD84-463C-BAC9-FA437867C144}" type="presParOf" srcId="{E72D2D7B-605A-4AF7-A581-C43F24DB6986}" destId="{3ECC1A5A-2919-4E7B-9BE6-959EEF9EDD00}" srcOrd="1" destOrd="0" presId="urn:microsoft.com/office/officeart/2005/8/layout/hierarchy1"/>
    <dgm:cxn modelId="{A8BA88D7-D8E5-4C78-8CE6-AE3836618989}" type="presParOf" srcId="{3ECC1A5A-2919-4E7B-9BE6-959EEF9EDD00}" destId="{AB2303CB-A6E1-41AC-BB88-B88C079F30C8}" srcOrd="0" destOrd="0" presId="urn:microsoft.com/office/officeart/2005/8/layout/hierarchy1"/>
    <dgm:cxn modelId="{F5900D3B-C231-4FE1-B8A6-9EFFE8562467}" type="presParOf" srcId="{AB2303CB-A6E1-41AC-BB88-B88C079F30C8}" destId="{EA5F016B-01E1-4753-8E93-8B39253B22BC}" srcOrd="0" destOrd="0" presId="urn:microsoft.com/office/officeart/2005/8/layout/hierarchy1"/>
    <dgm:cxn modelId="{C4D43239-7A58-4654-B83E-9A5004DD8511}" type="presParOf" srcId="{AB2303CB-A6E1-41AC-BB88-B88C079F30C8}" destId="{32BD593E-012E-47E0-BCB3-7DFD30F4E6F6}" srcOrd="1" destOrd="0" presId="urn:microsoft.com/office/officeart/2005/8/layout/hierarchy1"/>
    <dgm:cxn modelId="{DB40E21E-E768-406F-BD5A-53AB5428972F}" type="presParOf" srcId="{3ECC1A5A-2919-4E7B-9BE6-959EEF9EDD00}" destId="{F7DFD642-6F2F-4F3C-9D42-F829411C83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C184B-7181-4312-B825-996EC1F3FC45}">
      <dsp:nvSpPr>
        <dsp:cNvPr id="0" name=""/>
        <dsp:cNvSpPr/>
      </dsp:nvSpPr>
      <dsp:spPr>
        <a:xfrm>
          <a:off x="22" y="781676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latin typeface="Book Antiqua" panose="02040602050305030304" pitchFamily="18" charset="0"/>
            </a:rPr>
            <a:t>Imaš li svoj sretan broj?</a:t>
          </a:r>
          <a:endParaRPr lang="en-US" sz="4800" kern="1200" dirty="0">
            <a:latin typeface="Book Antiqua" panose="02040602050305030304" pitchFamily="18" charset="0"/>
          </a:endParaRPr>
        </a:p>
      </dsp:txBody>
      <dsp:txXfrm>
        <a:off x="68448" y="850102"/>
        <a:ext cx="4535606" cy="2199377"/>
      </dsp:txXfrm>
    </dsp:sp>
    <dsp:sp modelId="{800B209D-A853-4353-96B3-5E42F2F48850}">
      <dsp:nvSpPr>
        <dsp:cNvPr id="0" name=""/>
        <dsp:cNvSpPr/>
      </dsp:nvSpPr>
      <dsp:spPr>
        <a:xfrm>
          <a:off x="5841857" y="806323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>
              <a:latin typeface="Book Antiqua" panose="02040602050305030304" pitchFamily="18" charset="0"/>
            </a:rPr>
            <a:t>Postoji li matematički sretni brojevi?</a:t>
          </a:r>
          <a:endParaRPr lang="en-US" sz="4800" kern="1200" dirty="0">
            <a:latin typeface="Book Antiqua" panose="02040602050305030304" pitchFamily="18" charset="0"/>
          </a:endParaRPr>
        </a:p>
      </dsp:txBody>
      <dsp:txXfrm>
        <a:off x="5910283" y="874749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5CB79-C765-4EE6-A538-ABE5E3CB519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54AD3-8766-4151-A45D-9A7C93FA71E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>
              <a:latin typeface="Book Antiqua" panose="02040602050305030304" pitchFamily="18" charset="0"/>
            </a:rPr>
            <a:t>Zapisan kao rimski broj XVII </a:t>
          </a:r>
          <a:endParaRPr lang="en-US" sz="5100" kern="1200" dirty="0">
            <a:latin typeface="Book Antiqua" panose="02040602050305030304" pitchFamily="18" charset="0"/>
          </a:endParaRPr>
        </a:p>
      </dsp:txBody>
      <dsp:txXfrm>
        <a:off x="696297" y="538547"/>
        <a:ext cx="4171627" cy="2590157"/>
      </dsp:txXfrm>
    </dsp:sp>
    <dsp:sp modelId="{EA5F016B-01E1-4753-8E93-8B39253B22B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D593E-012E-47E0-BCB3-7DFD30F4E6F6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>
              <a:latin typeface="Book Antiqua" panose="02040602050305030304" pitchFamily="18" charset="0"/>
            </a:rPr>
            <a:t>VIXI lat. – moj je život svršen</a:t>
          </a:r>
          <a:endParaRPr lang="en-US" sz="5100" kern="1200" dirty="0">
            <a:latin typeface="Book Antiqua" panose="02040602050305030304" pitchFamily="18" charset="0"/>
          </a:endParaRP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4T15:04:46.649"/>
    </inkml:context>
    <inkml:brush xml:id="br0">
      <inkml:brushProperty name="width" value="0.35" units="cm"/>
      <inkml:brushProperty name="height" value="2.1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 1,'4'4,"24"25,32 30,41 42,26 26,22 23,9 7,-7-6,-18-18,-21-21,-14-14,-9-9,-8-8,0 0,-5-5,-1-1,7 7,4 4,-6-6,-1-1,-8-8,-8-8,-2-2,-3-3,-6-5,-6-8,-7-6,-3-3,-5-5,0 0,-1-1,-3-3,-1-1,0 0,0 0,1 1,0 0,3 3,4 4,3 3,-2-2,-2-2,3 3,2 2,1 1,-1-1,2 2,3 3,0 0,4 4,1 1,-2-2,-2-2,-1-1,-3-3,4 4,4 4,-4-4,-2-2,0 0,3 4,10 9,3 2,5 6,13 13,6 6,10 10,1 1,4 4,-2-2,-5-5,-9-9,-7-7,-11-10,-7-9,-9-8,-5-5,-7-7,-3-3,-1-1,-2-2,0 0,4 4,4 4,-2-2,0 0,0 0,-2-2,-2-2,0 0,0 0,-1-1,0 0,-1-1,-4-4,-4-4,-3-2,3 2,1 0,0 1,0 0,-2-2,-1-1,0 0,4 4,1 1,2 2,-2-2,0 0,1 1,-2-2,3 3,-1-1,1 1,0 0,4 4,5 5,5 5,5 5,5 5,-2-2,-4-4,3 3,3 3,-2-2,-4-4,-3-3,-3-3,-1-1,5 5,1 1,3 3,-5-5,-1-1,-1-1,-4-4,-4-4,-1-1,-2-2,2 2,1 1,0 0,-3-3,-4-4,-1-1,-2-2,0 0,-1-1,1 1,-1-1,4 4,0 0,-2-2,4 4,-2-2,1 1,3 4,0-2,7 8,7 7,1 1,-2-1,-2-4,-2-1,-4-4,0 0,1 1,-2-2,-3-3,2 2,3 3,-2-2,-2-2,2 2,-3-3,-1-1,-3-3,1 1,0 0,-4-4,-2-1,-2-4,1 2,-1-1,1 1,3 3,0 0,1 1,1 1,0 0,-1 0,0-2,-3-2,-2-2,1 1,0 0,1 1,2 2,0 0,1 1,-1-1,0 0,0 0,-2-2,-3-2,0-2,-2-1,0 0,1 1,1 1,0 0,-3-3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EFC0-FBF1-4FEC-83AB-A5483407A22B}" type="datetimeFigureOut">
              <a:rPr lang="hr-HR" smtClean="0"/>
              <a:t>14.9.2024.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1DEB0-2366-418D-B985-A322EE4178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91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1AB93-62CB-4D18-BE74-861E60340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C5993A-5293-483B-BD9B-E4A3267BD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A80930-6800-418D-AD8A-6135826B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3430-CBBB-477C-AC9D-566A38B8F5E9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7BAFF2-EA95-4E19-8732-CEFB36C2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1A524D-E62C-46A2-80F6-C6DBBCFC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09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4CC01-9182-460B-8967-6556F085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60FAB9B-65F9-4B1F-9E11-ACBF82C2B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B5F9EA-58FE-4EAC-85D6-5194B3B4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99D-96C3-4106-B1BA-AE01CC4F3AB0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9BB9E-5159-4B0E-9F4B-82ADC0DA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156F56-9886-43D2-8690-52A661D3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84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92B4A89-BF65-4DD0-8134-3EA803818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754B1D6-FEAB-4408-9FE1-00935E2B9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183B41-E9AD-4969-955C-04C06476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88D2-DA30-46D5-B544-A36CE1D333E4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FD68ED-0F11-44C1-9FC2-647508A9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1D69BD-1BE0-41F2-983A-942893EC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84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44EB42-6CB5-47E4-97B1-63141111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9EA948-DF65-4ED1-BF6B-9B45A62BF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423E66-2D73-4BC4-A415-791C43CE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DEBF-B29E-4097-9667-309A25A7A3CC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9EBF90-79DC-4B6B-89FE-7F451D1A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52FA5E-F8BE-42BF-AB4D-230B1361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2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F61B7-224E-4C42-A6CB-A639D0BB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23CBAA-48FC-4198-B943-3EA3B1B50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E0431C-3FE0-4A48-AAB7-9C63284C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E242-7BA0-4E04-82C0-8E670C21ED6E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6CF1DA-BDF1-4D97-A53F-1F600F31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57ADCD-030B-4EB6-B599-47BC43C4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8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54BC3-DF2C-4356-9D1A-22FCA19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471A18-0EDD-4AF2-AABC-BF7DBDBAA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6CAF95-EE3E-49B8-A4E2-2214FA4EA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62E502-02F3-40E5-BB95-0D35C3C5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AE18-D978-4B77-8891-A9D0AF0C8A48}" type="datetime1">
              <a:rPr lang="hr-HR" smtClean="0"/>
              <a:t>14.9.2024.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DBC18DF-56DF-43C7-A1B0-AED23CEF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CAAEF0A-2C26-4B0D-A367-931F44C6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59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66D815-880C-4808-927C-EC170547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DF2307-FAC8-4018-8A0F-EEFDA83C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F61C06-8C65-4151-A603-A6C5AA612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3F2AA16-A055-49B2-967D-0264DBED1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7C3CE50-AE98-45A8-8B3F-05DED1D02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2AF52B5-3134-4AF5-9F08-B65B2517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4FED-F159-439C-8C01-9BEC1C6DE2AC}" type="datetime1">
              <a:rPr lang="hr-HR" smtClean="0"/>
              <a:t>14.9.2024.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C75E4E6-2346-4CB2-B6EE-10978F6C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AAB7E01-617F-4561-BB65-B68D685A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2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7518BC-6B7A-406D-8769-B313068D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CB34756-682B-4A46-A051-84E88DDC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BBA-5BC8-4478-AE26-4B7437B9034F}" type="datetime1">
              <a:rPr lang="hr-HR" smtClean="0"/>
              <a:t>14.9.2024.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B4DC06C-FC24-47AE-840D-E6249762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59F23E2-5B5F-4835-A937-9235C838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3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9AA757C-8008-412A-8362-58BB6054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7B12-DEE8-487F-926F-D7E995E770CB}" type="datetime1">
              <a:rPr lang="hr-HR" smtClean="0"/>
              <a:t>14.9.2024.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281B14D-C6F3-44FB-985C-51703EB7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2315220-EDD0-4193-B755-64B3EC22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05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5B1C75-61D2-4C44-A202-D5E07D4A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A050F8-354D-4FB6-95C4-DD3920F5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9EC56E7-CED1-4CF9-8EEC-BCD5C07CD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383AD4-B105-45C5-AC0B-7DFCDC96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685-AE20-40A3-844D-F68BFA1135C0}" type="datetime1">
              <a:rPr lang="hr-HR" smtClean="0"/>
              <a:t>14.9.2024.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3D96E93-F559-4334-BA7C-22BFF60D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25E9084-D795-4639-9DA6-59F90D3A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1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2A5584-E6A5-4067-9F36-F002996B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AD6F769-EACF-4631-B725-A6C8B26FB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6E207D2-CCB3-4E3F-B709-3CA1B9FF3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CFEA35-F6C6-484F-8A86-F2EBDBC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D331-D2B3-44BE-B873-63DC0A757A55}" type="datetime1">
              <a:rPr lang="hr-HR" smtClean="0"/>
              <a:t>14.9.2024.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DCC15F-41D8-47D3-9075-CDC95B2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735EF0-705E-4FF0-BE13-6AF9EA92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2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874BB78-DD55-4BC2-AF17-4962927E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374CE9-A16E-429B-9406-DE4AA2D4D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CBD2CD-4FDC-465B-9C24-9B92619C7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485E-8A2A-4D43-9780-03C62C89D284}" type="datetime1">
              <a:rPr lang="hr-HR" smtClean="0"/>
              <a:t>14.9.2024.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4EF401-A52D-43C9-818E-E49931DC6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A08739-BA54-470C-90B5-ACE9C3DF1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BCEE-8AB5-41E9-80E8-206A08BBD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2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kudoshi" TargetMode="External"/><Relationship Id="rId2" Type="http://schemas.openxmlformats.org/officeDocument/2006/relationships/hyperlink" Target="https://www.rijekadanas.com/danas-je-petak-13-je-li-vam-vec-donio-nesrec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" TargetMode="External"/><Relationship Id="rId4" Type="http://schemas.openxmlformats.org/officeDocument/2006/relationships/hyperlink" Target="https://hr.glosbe.com/la/hr/vix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03A277-0BC9-4921-8176-A4D7B49C3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solidFill>
                  <a:schemeClr val="bg1"/>
                </a:solidFill>
                <a:latin typeface="Book Antiqua" panose="02040602050305030304" pitchFamily="18" charset="0"/>
              </a:rPr>
              <a:t>(Ne)sretna matematika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BCC390-2BA3-4738-8D3A-326C82D14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8" y="3849845"/>
            <a:ext cx="5085580" cy="1881751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Snježana Matić </a:t>
            </a:r>
          </a:p>
          <a:p>
            <a:pPr algn="l"/>
            <a:r>
              <a:rPr lang="hr-HR" dirty="0">
                <a:solidFill>
                  <a:schemeClr val="bg1"/>
                </a:solidFill>
                <a:latin typeface="Book Antiqua" panose="02040602050305030304" pitchFamily="18" charset="0"/>
              </a:rPr>
              <a:t>Strukovna škola Sisak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umjetničko djelo, šarenilo, uzorak, grafika&#10;&#10;Opis je automatski generiran">
            <a:extLst>
              <a:ext uri="{FF2B5EF4-FFF2-40B4-BE49-F238E27FC236}">
                <a16:creationId xmlns:a16="http://schemas.microsoft.com/office/drawing/2014/main" id="{B53F33CB-34F9-482E-9653-D6B418AC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r="23329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broj, Font, kalendar&#10;&#10;Opis je automatski generiran">
            <a:extLst>
              <a:ext uri="{FF2B5EF4-FFF2-40B4-BE49-F238E27FC236}">
                <a16:creationId xmlns:a16="http://schemas.microsoft.com/office/drawing/2014/main" id="{F117FA82-251B-24AF-5039-A6662319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53" y="1547509"/>
            <a:ext cx="4777381" cy="35902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28A10CE-142C-9919-E8B5-6F0DBF6C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Book Antiqua" panose="02040602050305030304" pitchFamily="18" charset="0"/>
              </a:rPr>
              <a:t>Godina YAKUDOSHI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CB7745-8C1E-29FF-CD08-BDED2F819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U Japanu se nesretnim godinama za muškarce smatraju 25., 42. i 61. godina, a za žene 19., 33. i 37. godina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Godine prije i poslije ukletih godina isto se smatraju nesretnima.</a:t>
            </a:r>
          </a:p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B900E9-6396-C351-E6E1-0C594FA6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43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5F592A-8ABB-7289-1CA7-F1457C77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Book Antiqua" panose="02040602050305030304" pitchFamily="18" charset="0"/>
              </a:rPr>
              <a:t>Zastrašujući broj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65F229-D0A8-9274-A531-941AD738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Drugi korijen iz broja 2 niti je lijep cijeli broj niti razlomak</a:t>
            </a:r>
            <a:r>
              <a:rPr lang="hr-HR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89E11D19-2925-9284-89B3-043007C3556F}"/>
                  </a:ext>
                </a:extLst>
              </p:cNvPr>
              <p:cNvSpPr/>
              <p:nvPr/>
            </p:nvSpPr>
            <p:spPr>
              <a:xfrm>
                <a:off x="838200" y="2969232"/>
                <a:ext cx="3061698" cy="306169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r-HR" sz="18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hr-HR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89E11D19-2925-9284-89B3-043007C35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9232"/>
                <a:ext cx="3061698" cy="3061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niOkvir 10">
            <a:extLst>
              <a:ext uri="{FF2B5EF4-FFF2-40B4-BE49-F238E27FC236}">
                <a16:creationId xmlns:a16="http://schemas.microsoft.com/office/drawing/2014/main" id="{3F8EF3CD-7EF8-1A8E-CA9D-F68DADE1CB01}"/>
              </a:ext>
            </a:extLst>
          </p:cNvPr>
          <p:cNvSpPr txBox="1"/>
          <p:nvPr/>
        </p:nvSpPr>
        <p:spPr>
          <a:xfrm>
            <a:off x="2254666" y="2474108"/>
            <a:ext cx="35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7187F53-EDED-FC6A-616D-61F39FC662D6}"/>
              </a:ext>
            </a:extLst>
          </p:cNvPr>
          <p:cNvSpPr txBox="1"/>
          <p:nvPr/>
        </p:nvSpPr>
        <p:spPr>
          <a:xfrm>
            <a:off x="4344257" y="3964112"/>
            <a:ext cx="35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15" name="AutoShape 2" descr="{\displaystyle {\sqrt {2}}}">
            <a:extLst>
              <a:ext uri="{FF2B5EF4-FFF2-40B4-BE49-F238E27FC236}">
                <a16:creationId xmlns:a16="http://schemas.microsoft.com/office/drawing/2014/main" id="{72CDF902-4BF1-15C1-69F7-489B020E8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8C35014-1529-F3D4-4479-015FBA61B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66" y="3848122"/>
            <a:ext cx="1052015" cy="11339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1809B4A-F729-2ADB-3A67-1049431A2E7E}"/>
                  </a:ext>
                </a:extLst>
              </p14:cNvPr>
              <p14:cNvContentPartPr/>
              <p14:nvPr/>
            </p14:nvContentPartPr>
            <p14:xfrm>
              <a:off x="906804" y="2997328"/>
              <a:ext cx="3055320" cy="305532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1809B4A-F729-2ADB-3A67-1049431A2E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4164" y="2619688"/>
                <a:ext cx="3180960" cy="38109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kstniOkvir 20">
            <a:extLst>
              <a:ext uri="{FF2B5EF4-FFF2-40B4-BE49-F238E27FC236}">
                <a16:creationId xmlns:a16="http://schemas.microsoft.com/office/drawing/2014/main" id="{99991314-FAD0-B30A-2E5C-440B656AA0DF}"/>
              </a:ext>
            </a:extLst>
          </p:cNvPr>
          <p:cNvSpPr txBox="1"/>
          <p:nvPr/>
        </p:nvSpPr>
        <p:spPr>
          <a:xfrm>
            <a:off x="6299599" y="2458015"/>
            <a:ext cx="5697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Book Antiqua" panose="02040602050305030304" pitchFamily="18" charset="0"/>
              </a:rPr>
              <a:t>Legenda kaže starogrčki matematičar </a:t>
            </a:r>
            <a:r>
              <a:rPr lang="hr-HR" sz="2800" dirty="0" err="1">
                <a:latin typeface="Book Antiqua" panose="02040602050305030304" pitchFamily="18" charset="0"/>
              </a:rPr>
              <a:t>Hipas</a:t>
            </a:r>
            <a:r>
              <a:rPr lang="hr-HR" sz="2800" dirty="0">
                <a:latin typeface="Book Antiqua" panose="02040602050305030304" pitchFamily="18" charset="0"/>
              </a:rPr>
              <a:t> koji je došao do toga otkrića završio tragično svoj život. Njegovi neistomišljenici su ga utopili.</a:t>
            </a:r>
          </a:p>
        </p:txBody>
      </p:sp>
      <p:pic>
        <p:nvPicPr>
          <p:cNvPr id="23" name="Slika 22" descr="Slika na kojoj se prikazuje Ljudsko lice, portret, skeč, čovjek&#10;&#10;Opis je automatski generiran">
            <a:extLst>
              <a:ext uri="{FF2B5EF4-FFF2-40B4-BE49-F238E27FC236}">
                <a16:creationId xmlns:a16="http://schemas.microsoft.com/office/drawing/2014/main" id="{625985DB-B048-4E65-4BF9-448FA8B0C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751" y="4404651"/>
            <a:ext cx="1905000" cy="2219325"/>
          </a:xfrm>
          <a:prstGeom prst="rect">
            <a:avLst/>
          </a:prstGeom>
        </p:spPr>
      </p:pic>
      <p:sp>
        <p:nvSpPr>
          <p:cNvPr id="24" name="Rezervirano mjesto broja slajda 23">
            <a:extLst>
              <a:ext uri="{FF2B5EF4-FFF2-40B4-BE49-F238E27FC236}">
                <a16:creationId xmlns:a16="http://schemas.microsoft.com/office/drawing/2014/main" id="{EE2987BA-4541-7E13-3CF1-DE170658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68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FAD965-C13C-823B-50F3-F57152F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  <a:latin typeface="Book Antiqua" panose="02040602050305030304" pitchFamily="18" charset="0"/>
              </a:rPr>
              <a:t>Matematički sretni brojevi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4A9B70-9988-6FE4-CE22-9240B0B0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29618" cy="5585619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1, 2, 3, 4, 5, 6, 7, 8, 9, 10, 11, 12, 13, 14, 15, 16, 17, 18, 19, 20, 21, …</a:t>
            </a:r>
          </a:p>
          <a:p>
            <a:r>
              <a:rPr lang="hr-HR" dirty="0">
                <a:latin typeface="Book Antiqua" panose="02040602050305030304" pitchFamily="18" charset="0"/>
              </a:rPr>
              <a:t>1, 3, 5, 7, 9, 11, 13, 15, 17, 19, 21, 23, 25, 27, …</a:t>
            </a:r>
          </a:p>
          <a:p>
            <a:r>
              <a:rPr lang="hr-HR" dirty="0">
                <a:latin typeface="Book Antiqua" panose="02040602050305030304" pitchFamily="18" charset="0"/>
              </a:rPr>
              <a:t>1, 3, 7, 9, 13, 15, 19, 21, 25, 27,…</a:t>
            </a:r>
          </a:p>
          <a:p>
            <a:r>
              <a:rPr lang="hr-HR" dirty="0">
                <a:latin typeface="Book Antiqua" panose="02040602050305030304" pitchFamily="18" charset="0"/>
              </a:rPr>
              <a:t>1, 3, 7, 9, 13, 15, 21, 25, 27, 31, 33, …</a:t>
            </a:r>
          </a:p>
          <a:p>
            <a:endParaRPr lang="hr-HR" b="1" dirty="0">
              <a:latin typeface="Book Antiqua" panose="02040602050305030304" pitchFamily="18" charset="0"/>
            </a:endParaRPr>
          </a:p>
          <a:p>
            <a:r>
              <a:rPr lang="hr-HR" b="1" dirty="0">
                <a:latin typeface="Book Antiqua" panose="02040602050305030304" pitchFamily="18" charset="0"/>
              </a:rPr>
              <a:t>1, 3, 7, 9, 13, 15, 21, 25, 31, 33, …</a:t>
            </a:r>
          </a:p>
          <a:p>
            <a:endParaRPr lang="hr-HR" b="1" dirty="0">
              <a:latin typeface="Book Antiqua" panose="02040602050305030304" pitchFamily="18" charset="0"/>
            </a:endParaRPr>
          </a:p>
          <a:p>
            <a:r>
              <a:rPr lang="hr-HR" b="1" dirty="0">
                <a:latin typeface="Book Antiqua" panose="02040602050305030304" pitchFamily="18" charset="0"/>
              </a:rPr>
              <a:t>Brojevi koji su ostali su sretni jer nisu izbačeni!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23821A7-6293-2AEC-2FBA-A3B637DC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34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F911230-4F7D-5D99-3D83-78F9B6F2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Imaš li ti svoj sretan broj?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, snimka zaslona, Font&#10;&#10;Opis je automatski generiran">
            <a:extLst>
              <a:ext uri="{FF2B5EF4-FFF2-40B4-BE49-F238E27FC236}">
                <a16:creationId xmlns:a16="http://schemas.microsoft.com/office/drawing/2014/main" id="{B0C10761-41AF-C035-B23D-5F98232BA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62" y="270180"/>
            <a:ext cx="2745815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Rezervirano mjesto sadržaja 4" descr="Slika na kojoj se prikazuje tekst, duga, lopta, krug&#10;&#10;Opis je automatski generiran">
            <a:extLst>
              <a:ext uri="{FF2B5EF4-FFF2-40B4-BE49-F238E27FC236}">
                <a16:creationId xmlns:a16="http://schemas.microsoft.com/office/drawing/2014/main" id="{CBABDE32-9FDB-F710-5C9D-B667C466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9" y="4207307"/>
            <a:ext cx="2899242" cy="192074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888A00E8-B9D3-370E-F4F7-D9C5669A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340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3A7E1E-019C-577A-76EB-09119256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Literatura</a:t>
            </a:r>
            <a:r>
              <a:rPr lang="hr-HR" dirty="0"/>
              <a:t>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ABA8C5-8D91-2A44-56C6-0552EAC54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  <a:hlinkClick r:id="rId2"/>
              </a:rPr>
              <a:t>https://www.rijekadanas.com/danas-je-petak-13-je-li-vam-vec-donio-nesrecu/</a:t>
            </a:r>
            <a:endParaRPr lang="hr-HR" dirty="0">
              <a:latin typeface="Book Antiqua" panose="02040602050305030304" pitchFamily="18" charset="0"/>
            </a:endParaRPr>
          </a:p>
          <a:p>
            <a:r>
              <a:rPr lang="hr-HR" dirty="0">
                <a:latin typeface="Book Antiqua" panose="02040602050305030304" pitchFamily="18" charset="0"/>
                <a:hlinkClick r:id="rId3"/>
              </a:rPr>
              <a:t>https://en.wikipedia.org/wiki/Yakudoshi</a:t>
            </a:r>
            <a:endParaRPr lang="hr-HR" dirty="0">
              <a:latin typeface="Book Antiqua" panose="02040602050305030304" pitchFamily="18" charset="0"/>
            </a:endParaRPr>
          </a:p>
          <a:p>
            <a:r>
              <a:rPr lang="hr-HR" dirty="0">
                <a:latin typeface="Book Antiqua" panose="02040602050305030304" pitchFamily="18" charset="0"/>
                <a:hlinkClick r:id="rId4"/>
              </a:rPr>
              <a:t>https://hr.glosbe.com/la/hr/vixi</a:t>
            </a:r>
            <a:endParaRPr lang="hr-HR" dirty="0">
              <a:latin typeface="Book Antiqua" panose="02040602050305030304" pitchFamily="18" charset="0"/>
            </a:endParaRPr>
          </a:p>
          <a:p>
            <a:r>
              <a:rPr lang="hr-HR" dirty="0">
                <a:latin typeface="Book Antiqua" panose="02040602050305030304" pitchFamily="18" charset="0"/>
              </a:rPr>
              <a:t>Knjiga o matematici, Anna </a:t>
            </a:r>
            <a:r>
              <a:rPr lang="hr-HR" dirty="0" err="1">
                <a:latin typeface="Book Antiqua" panose="02040602050305030304" pitchFamily="18" charset="0"/>
              </a:rPr>
              <a:t>Weltman</a:t>
            </a:r>
            <a:r>
              <a:rPr lang="hr-HR" dirty="0">
                <a:latin typeface="Book Antiqua" panose="02040602050305030304" pitchFamily="18" charset="0"/>
              </a:rPr>
              <a:t>, Školska knjiga</a:t>
            </a:r>
          </a:p>
          <a:p>
            <a:r>
              <a:rPr lang="hr-HR" dirty="0">
                <a:latin typeface="Book Antiqua" panose="02040602050305030304" pitchFamily="18" charset="0"/>
                <a:hlinkClick r:id="rId5"/>
              </a:rPr>
              <a:t>https://en.wikipedia.org/wiki</a:t>
            </a:r>
            <a:endParaRPr lang="hr-HR" dirty="0">
              <a:latin typeface="Book Antiqua" panose="02040602050305030304" pitchFamily="18" charset="0"/>
            </a:endParaRPr>
          </a:p>
          <a:p>
            <a:r>
              <a:rPr lang="hr-HR" dirty="0">
                <a:latin typeface="Book Antiqua" panose="02040602050305030304" pitchFamily="18" charset="0"/>
              </a:rPr>
              <a:t>https://en.wikipedia.org/wiki/Lucky_number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A88A57-709E-7EA7-08EB-9DADA134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72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10BC15-DF80-4981-A1E8-8FB005C8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>
                <a:latin typeface="Book Antiqua" panose="02040602050305030304" pitchFamily="18" charset="0"/>
              </a:rPr>
              <a:t>Donese li brojevi sreću?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Rezervirano mjesto sadržaja 6">
            <a:extLst>
              <a:ext uri="{FF2B5EF4-FFF2-40B4-BE49-F238E27FC236}">
                <a16:creationId xmlns:a16="http://schemas.microsoft.com/office/drawing/2014/main" id="{BBC5C5BA-3ACD-716F-0A5C-F1D218FE3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51386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BB62A1A-C923-F3C6-3D51-94B78345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1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468DDD-9136-4EF2-8CF3-9F2C9A4C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latin typeface="Book Antiqua" panose="02040602050305030304" pitchFamily="18" charset="0"/>
              </a:rPr>
              <a:t>Broj</a:t>
            </a:r>
            <a:r>
              <a:rPr lang="en-US" sz="6000" dirty="0">
                <a:latin typeface="Book Antiqua" panose="02040602050305030304" pitchFamily="18" charset="0"/>
              </a:rPr>
              <a:t> 4 - </a:t>
            </a:r>
            <a:r>
              <a:rPr lang="en-US" sz="6000" dirty="0" err="1">
                <a:latin typeface="Book Antiqua" panose="02040602050305030304" pitchFamily="18" charset="0"/>
              </a:rPr>
              <a:t>sretan</a:t>
            </a:r>
            <a:r>
              <a:rPr lang="en-US" sz="6000" dirty="0">
                <a:latin typeface="Book Antiqua" panose="02040602050305030304" pitchFamily="18" charset="0"/>
              </a:rPr>
              <a:t> u </a:t>
            </a:r>
            <a:r>
              <a:rPr lang="en-US" sz="6000" dirty="0" err="1">
                <a:latin typeface="Book Antiqua" panose="02040602050305030304" pitchFamily="18" charset="0"/>
              </a:rPr>
              <a:t>Njemačkoj</a:t>
            </a:r>
            <a:r>
              <a:rPr lang="en-US" sz="60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9002E-93F4-4C1D-84D4-C209C7B1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 i="0" dirty="0">
                <a:effectLst/>
                <a:latin typeface="Book Antiqua" panose="02040602050305030304" pitchFamily="18" charset="0"/>
              </a:rPr>
              <a:t>Legenda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kaže</a:t>
            </a:r>
            <a:r>
              <a:rPr lang="en-US" sz="2400" b="0" i="0" dirty="0">
                <a:effectLst/>
              </a:rPr>
              <a:t>: 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"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Ako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pronađeš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djetelinu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sa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četiri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lista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bit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ćeš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sretan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cijelog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 </a:t>
            </a:r>
            <a:r>
              <a:rPr lang="en-US" sz="2400" b="0" i="0" dirty="0" err="1">
                <a:effectLst/>
                <a:latin typeface="Book Antiqua" panose="02040602050305030304" pitchFamily="18" charset="0"/>
              </a:rPr>
              <a:t>života</a:t>
            </a:r>
            <a:r>
              <a:rPr lang="en-US" sz="2400" b="0" i="0" dirty="0">
                <a:effectLst/>
                <a:latin typeface="Book Antiqua" panose="02040602050305030304" pitchFamily="18" charset="0"/>
              </a:rPr>
              <a:t>.”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55951B0-8F35-44E3-8ECE-49269A3A6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0B759BC-7E07-DDB4-E808-914565A5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3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4C6F49-F6F1-4E44-BB7E-568F87B9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Broj 7 - sretan u SAD i dijelu Europe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5332AE-C265-4CCF-81B6-0BA2DA8C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sedam dana u tjednu</a:t>
            </a:r>
          </a:p>
          <a:p>
            <a:r>
              <a:rPr lang="hr-HR" dirty="0">
                <a:latin typeface="Book Antiqua" panose="02040602050305030304" pitchFamily="18" charset="0"/>
              </a:rPr>
              <a:t>sedam boja u dugi</a:t>
            </a:r>
          </a:p>
          <a:p>
            <a:r>
              <a:rPr lang="hr-HR" dirty="0">
                <a:latin typeface="Book Antiqua" panose="02040602050305030304" pitchFamily="18" charset="0"/>
              </a:rPr>
              <a:t>sedam nota u glazbenoj ljestvici</a:t>
            </a:r>
          </a:p>
          <a:p>
            <a:r>
              <a:rPr lang="hr-HR" dirty="0">
                <a:latin typeface="Book Antiqua" panose="02040602050305030304" pitchFamily="18" charset="0"/>
              </a:rPr>
              <a:t>sedam čuda Starog svijeta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383CD7E-9B3F-4B80-BB0D-B2B4F66F1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14163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530EDB-C88E-AD54-66C8-D7DE6619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38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463C86-1C85-421F-88EB-A4510DEF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hr-HR" dirty="0">
                <a:latin typeface="Book Antiqua" panose="02040602050305030304" pitchFamily="18" charset="0"/>
              </a:rPr>
              <a:t>Broj 8 – najsretniji broj u Kini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44B66A-AF75-4C64-952E-48B946EC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598677"/>
            <a:ext cx="4094822" cy="273329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4BC29C4F-EED3-4296-B91A-D0806630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821" y="3706062"/>
            <a:ext cx="200441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A5E186-91B9-4049-867F-EFF73258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povezan je s bogatstvom i srećom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Olimpijske igre u Pekingu počele su 8. 8. 2008. u 8 sati i 8 minuta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3462EF3-9A3F-BB02-34E1-15597753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04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6D9DD2-9252-488F-85AF-65D4E2B2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latin typeface="Book Antiqua" panose="02040602050305030304" pitchFamily="18" charset="0"/>
              </a:rPr>
              <a:t>Broj</a:t>
            </a:r>
            <a:r>
              <a:rPr lang="en-US" b="1" dirty="0">
                <a:latin typeface="Book Antiqua" panose="02040602050305030304" pitchFamily="18" charset="0"/>
              </a:rPr>
              <a:t> 9 – </a:t>
            </a:r>
            <a:r>
              <a:rPr lang="en-US" b="1" dirty="0" err="1">
                <a:latin typeface="Book Antiqua" panose="02040602050305030304" pitchFamily="18" charset="0"/>
              </a:rPr>
              <a:t>najsretniji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broj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na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Tajlandu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07D20F2-351B-4284-8DEA-3A29D3708A58}"/>
              </a:ext>
            </a:extLst>
          </p:cNvPr>
          <p:cNvSpPr txBox="1"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Book Antiqua" panose="02040602050305030304" pitchFamily="18" charset="0"/>
              </a:rPr>
              <a:t>Na </a:t>
            </a:r>
            <a:r>
              <a:rPr lang="en-US" sz="2800" dirty="0" err="1">
                <a:latin typeface="Book Antiqua" panose="02040602050305030304" pitchFamily="18" charset="0"/>
              </a:rPr>
              <a:t>ceremonije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poput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vjenčanja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poziva</a:t>
            </a:r>
            <a:r>
              <a:rPr lang="en-US" sz="2800" dirty="0">
                <a:latin typeface="Book Antiqua" panose="02040602050305030304" pitchFamily="18" charset="0"/>
              </a:rPr>
              <a:t> se 9 </a:t>
            </a:r>
            <a:r>
              <a:rPr lang="en-US" sz="2800" dirty="0" err="1">
                <a:latin typeface="Book Antiqua" panose="02040602050305030304" pitchFamily="18" charset="0"/>
              </a:rPr>
              <a:t>redovnika</a:t>
            </a:r>
            <a:endParaRPr lang="en-US" sz="2800" dirty="0">
              <a:latin typeface="Book Antiqua" panose="02040602050305030304" pitchFamily="18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ook Antiqua" panose="02040602050305030304" pitchFamily="18" charset="0"/>
              </a:rPr>
              <a:t>Prilikom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otvaranja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podzemne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željeznice</a:t>
            </a:r>
            <a:r>
              <a:rPr lang="en-US" sz="2800" dirty="0">
                <a:latin typeface="Book Antiqua" panose="02040602050305030304" pitchFamily="18" charset="0"/>
              </a:rPr>
              <a:t> u </a:t>
            </a:r>
            <a:r>
              <a:rPr lang="en-US" sz="2800" dirty="0" err="1">
                <a:latin typeface="Book Antiqua" panose="02040602050305030304" pitchFamily="18" charset="0"/>
              </a:rPr>
              <a:t>Bangkoku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prvih</a:t>
            </a:r>
            <a:r>
              <a:rPr lang="en-US" sz="2800" dirty="0">
                <a:latin typeface="Book Antiqua" panose="02040602050305030304" pitchFamily="18" charset="0"/>
              </a:rPr>
              <a:t> 99999 </a:t>
            </a:r>
            <a:r>
              <a:rPr lang="en-US" sz="2800" dirty="0" err="1">
                <a:latin typeface="Book Antiqua" panose="02040602050305030304" pitchFamily="18" charset="0"/>
              </a:rPr>
              <a:t>putnika</a:t>
            </a:r>
            <a:r>
              <a:rPr lang="en-US" sz="2800" dirty="0"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latin typeface="Book Antiqua" panose="02040602050305030304" pitchFamily="18" charset="0"/>
              </a:rPr>
              <a:t>dobilo</a:t>
            </a:r>
            <a:r>
              <a:rPr lang="en-US" sz="2800" dirty="0">
                <a:latin typeface="Book Antiqua" panose="02040602050305030304" pitchFamily="18" charset="0"/>
              </a:rPr>
              <a:t> je </a:t>
            </a:r>
            <a:r>
              <a:rPr lang="en-US" sz="2800" dirty="0" err="1">
                <a:latin typeface="Book Antiqua" panose="02040602050305030304" pitchFamily="18" charset="0"/>
              </a:rPr>
              <a:t>dar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A534F44-4044-44C1-B70E-97FEC8C40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65" y="4308569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8C21F7C-6A3F-4163-8763-5D96367B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3128" y="2154484"/>
            <a:ext cx="4360672" cy="1144676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FFCA8A0-952F-403F-8E9F-ACD47838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128" y="3834609"/>
            <a:ext cx="4727713" cy="115828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A70E360-9A20-F1D9-3AC4-A0A291AC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97A32C-1C4D-4715-8066-36ADEADC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Book Antiqua" panose="02040602050305030304" pitchFamily="18" charset="0"/>
              </a:rPr>
              <a:t>Broj 4 – nesretan u Kini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D3DC2DE-DAA2-4EBC-9E18-D4AD2135C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65" y="1690688"/>
            <a:ext cx="6572250" cy="15335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0F8674-6CFD-41AE-99E2-8FB7896C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65" y="3716338"/>
            <a:ext cx="6419850" cy="16668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9013EF5-DBEF-42B3-B08D-F5FEF9158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23" y="2477431"/>
            <a:ext cx="2143125" cy="2143125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C5C0C93-7043-C650-99A1-2E5701A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70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93CE0C-A95F-B89D-4B2C-4A74C682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b="1" dirty="0">
                <a:latin typeface="Book Antiqua" panose="02040602050305030304" pitchFamily="18" charset="0"/>
              </a:rPr>
              <a:t>Broj 13 – najnesretniji broj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EE0C-48D8-C73C-A818-D967ACB7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672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Znate li na neke zgrade (hoteli ) nemaju 13 kat?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Znate li da u nekim zrakoplovima nedostaje 13 red?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Book Antiqua" panose="02040602050305030304" pitchFamily="18" charset="0"/>
              </a:rPr>
              <a:t>Strah od broja 13 ima svoje ime </a:t>
            </a:r>
            <a:r>
              <a:rPr lang="hr-HR" b="1" i="0" dirty="0" err="1"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triskaidekafobija</a:t>
            </a:r>
            <a:endParaRPr lang="hr-HR" b="1" i="0" dirty="0">
              <a:effectLst/>
              <a:highlight>
                <a:srgbClr val="FFFFFF"/>
              </a:highligh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dirty="0">
                <a:highlight>
                  <a:srgbClr val="FFFFFF"/>
                </a:highlight>
                <a:latin typeface="Book Antiqua" panose="02040602050305030304" pitchFamily="18" charset="0"/>
              </a:rPr>
              <a:t>Strah od petka 13. </a:t>
            </a:r>
            <a:r>
              <a:rPr lang="hr-HR" b="1" i="0" dirty="0" err="1">
                <a:effectLst/>
                <a:highlight>
                  <a:srgbClr val="FFFFFF"/>
                </a:highlight>
                <a:latin typeface="Book Antiqua" panose="02040602050305030304" pitchFamily="18" charset="0"/>
              </a:rPr>
              <a:t>paraskavedekatriafobija</a:t>
            </a:r>
            <a:endParaRPr lang="hr-HR" b="1" i="0" dirty="0">
              <a:effectLst/>
              <a:highlight>
                <a:srgbClr val="FFFFFF"/>
              </a:highlight>
              <a:latin typeface="Book Antiqua" panose="02040602050305030304" pitchFamily="18" charset="0"/>
            </a:endParaRPr>
          </a:p>
          <a:p>
            <a:endParaRPr lang="hr-HR" b="1" dirty="0">
              <a:latin typeface="Book Antiqua" panose="02040602050305030304" pitchFamily="18" charset="0"/>
            </a:endParaRPr>
          </a:p>
        </p:txBody>
      </p:sp>
      <p:pic>
        <p:nvPicPr>
          <p:cNvPr id="5" name="Slika 4" descr="Slika na kojoj se prikazuje umjetničko djelo, crtež, slikanje, tekst&#10;&#10;Opis je automatski generiran">
            <a:extLst>
              <a:ext uri="{FF2B5EF4-FFF2-40B4-BE49-F238E27FC236}">
                <a16:creationId xmlns:a16="http://schemas.microsoft.com/office/drawing/2014/main" id="{179994EC-A92D-1C47-8941-7A4059237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r="24959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BF11C3-1E78-A730-9D1D-838C976E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20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B120B3-2BD4-386F-3E11-84ECBBF7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 b="1" dirty="0">
                <a:latin typeface="Book Antiqua" panose="02040602050305030304" pitchFamily="18" charset="0"/>
              </a:rPr>
              <a:t>Broj 17 – nesretan u Italiji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8A747F4-93CC-2804-4524-7481F2483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541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9DEAAE-D2FE-6805-742E-2B5F1356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BCEE-8AB5-41E9-80E8-206A08BBDDE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288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516</Words>
  <Application>Microsoft Office PowerPoint</Application>
  <PresentationFormat>Široki zaslon</PresentationFormat>
  <Paragraphs>67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2" baseType="lpstr">
      <vt:lpstr>Aptos</vt:lpstr>
      <vt:lpstr>Arial</vt:lpstr>
      <vt:lpstr>Book Antiqua</vt:lpstr>
      <vt:lpstr>Calibri</vt:lpstr>
      <vt:lpstr>Calibri Light</vt:lpstr>
      <vt:lpstr>Cambria Math</vt:lpstr>
      <vt:lpstr>Times New Roman</vt:lpstr>
      <vt:lpstr>Tema sustava Office</vt:lpstr>
      <vt:lpstr>(Ne)sretna matematika</vt:lpstr>
      <vt:lpstr>Donese li brojevi sreću?</vt:lpstr>
      <vt:lpstr>Broj 4 - sretan u Njemačkoj </vt:lpstr>
      <vt:lpstr>Broj 7 - sretan u SAD i dijelu Europe</vt:lpstr>
      <vt:lpstr>Broj 8 – najsretniji broj u Kini</vt:lpstr>
      <vt:lpstr>Broj 9 – najsretniji broj na Tajlandu </vt:lpstr>
      <vt:lpstr>Broj 4 – nesretan u Kini</vt:lpstr>
      <vt:lpstr>Broj 13 – najnesretniji broj</vt:lpstr>
      <vt:lpstr>Broj 17 – nesretan u Italiji</vt:lpstr>
      <vt:lpstr>Godina YAKUDOSHI</vt:lpstr>
      <vt:lpstr>Zastrašujući broj</vt:lpstr>
      <vt:lpstr>Matematički sretni brojevi</vt:lpstr>
      <vt:lpstr>Imaš li ti svoj sretan broj?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(Ne)sretna matematika</dc:title>
  <dc:creator>UR</dc:creator>
  <cp:lastModifiedBy>Domagoj Kobal</cp:lastModifiedBy>
  <cp:revision>9</cp:revision>
  <dcterms:created xsi:type="dcterms:W3CDTF">2024-09-13T10:57:23Z</dcterms:created>
  <dcterms:modified xsi:type="dcterms:W3CDTF">2024-09-14T15:57:18Z</dcterms:modified>
</cp:coreProperties>
</file>